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68"/>
  </p:notesMasterIdLst>
  <p:sldIdLst>
    <p:sldId id="256" r:id="rId3"/>
    <p:sldId id="293" r:id="rId4"/>
    <p:sldId id="294" r:id="rId5"/>
    <p:sldId id="335" r:id="rId6"/>
    <p:sldId id="355" r:id="rId7"/>
    <p:sldId id="354" r:id="rId8"/>
    <p:sldId id="262" r:id="rId9"/>
    <p:sldId id="347" r:id="rId10"/>
    <p:sldId id="314" r:id="rId11"/>
    <p:sldId id="300" r:id="rId12"/>
    <p:sldId id="296" r:id="rId13"/>
    <p:sldId id="297" r:id="rId14"/>
    <p:sldId id="298" r:id="rId15"/>
    <p:sldId id="295" r:id="rId16"/>
    <p:sldId id="299" r:id="rId17"/>
    <p:sldId id="346" r:id="rId18"/>
    <p:sldId id="350" r:id="rId19"/>
    <p:sldId id="301" r:id="rId20"/>
    <p:sldId id="302" r:id="rId21"/>
    <p:sldId id="305" r:id="rId22"/>
    <p:sldId id="304" r:id="rId23"/>
    <p:sldId id="303" r:id="rId24"/>
    <p:sldId id="351" r:id="rId25"/>
    <p:sldId id="352" r:id="rId26"/>
    <p:sldId id="345" r:id="rId27"/>
    <p:sldId id="338" r:id="rId28"/>
    <p:sldId id="339" r:id="rId29"/>
    <p:sldId id="336" r:id="rId30"/>
    <p:sldId id="306" r:id="rId31"/>
    <p:sldId id="315" r:id="rId32"/>
    <p:sldId id="316" r:id="rId33"/>
    <p:sldId id="318" r:id="rId34"/>
    <p:sldId id="320" r:id="rId35"/>
    <p:sldId id="319" r:id="rId36"/>
    <p:sldId id="317" r:id="rId37"/>
    <p:sldId id="337"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41" r:id="rId53"/>
    <p:sldId id="307" r:id="rId54"/>
    <p:sldId id="308" r:id="rId55"/>
    <p:sldId id="309" r:id="rId56"/>
    <p:sldId id="313" r:id="rId57"/>
    <p:sldId id="342" r:id="rId58"/>
    <p:sldId id="310" r:id="rId59"/>
    <p:sldId id="311" r:id="rId60"/>
    <p:sldId id="312" r:id="rId61"/>
    <p:sldId id="344" r:id="rId62"/>
    <p:sldId id="343" r:id="rId63"/>
    <p:sldId id="348" r:id="rId64"/>
    <p:sldId id="349" r:id="rId65"/>
    <p:sldId id="280" r:id="rId66"/>
    <p:sldId id="264" r:id="rId67"/>
  </p:sldIdLst>
  <p:sldSz cx="9144000" cy="5143500" type="screen16x9"/>
  <p:notesSz cx="6858000" cy="9144000"/>
  <p:embeddedFontLst>
    <p:embeddedFont>
      <p:font typeface="Oswald" panose="020B0604020202020204" charset="0"/>
      <p:regular r:id="rId69"/>
      <p:bold r:id="rId70"/>
    </p:embeddedFont>
    <p:embeddedFont>
      <p:font typeface="Segoe UI" panose="020B0502040204020203" pitchFamily="34" charset="0"/>
      <p:regular r:id="rId71"/>
      <p:bold r:id="rId72"/>
      <p:italic r:id="rId73"/>
      <p:boldItalic r:id="rId74"/>
    </p:embeddedFont>
    <p:embeddedFont>
      <p:font typeface="Montserrat ExtraBold" panose="020B0604020202020204" charset="0"/>
      <p:bold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Montserrat Black" panose="020B0604020202020204" charset="0"/>
      <p:bold r:id="rId84"/>
      <p:boldItalic r:id="rId85"/>
    </p:embeddedFont>
    <p:embeddedFont>
      <p:font typeface="EB Garamond" panose="020B0604020202020204" charset="0"/>
      <p:regular r:id="rId86"/>
      <p:bold r:id="rId87"/>
      <p:italic r:id="rId88"/>
      <p:boldItalic r:id="rId89"/>
    </p:embeddedFont>
    <p:embeddedFont>
      <p:font typeface="Squada One" panose="020B0604020202020204" charset="0"/>
      <p:regular r:id="rId90"/>
    </p:embeddedFont>
    <p:embeddedFont>
      <p:font typeface="Fira Sans Extra Condensed Medium" panose="020B0604020202020204" charset="0"/>
      <p:regular r:id="rId91"/>
      <p:bold r:id="rId92"/>
      <p:italic r:id="rId93"/>
      <p:boldItalic r:id="rId94"/>
    </p:embeddedFont>
    <p:embeddedFont>
      <p:font typeface="Montserrat Light"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C1B9"/>
    <a:srgbClr val="FFE48D"/>
    <a:srgbClr val="FFCB6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65FBBB-CB6C-4BB6-B679-44860CED225F}">
  <a:tblStyle styleId="{8665FBBB-CB6C-4BB6-B679-44860CED22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5256" autoAdjust="0"/>
  </p:normalViewPr>
  <p:slideViewPr>
    <p:cSldViewPr snapToGrid="0">
      <p:cViewPr varScale="1">
        <p:scale>
          <a:sx n="91" d="100"/>
          <a:sy n="91" d="100"/>
        </p:scale>
        <p:origin x="6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38"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vin" userId="47729886a76fcfcc" providerId="LiveId" clId="{4ED7EB4B-9242-43C3-B892-C727924BCFA4}"/>
    <pc:docChg chg="addSld modSld">
      <pc:chgData name="Elvin" userId="47729886a76fcfcc" providerId="LiveId" clId="{4ED7EB4B-9242-43C3-B892-C727924BCFA4}" dt="2021-06-12T17:30:43.739" v="40" actId="20577"/>
      <pc:docMkLst>
        <pc:docMk/>
      </pc:docMkLst>
      <pc:sldChg chg="modSp mod">
        <pc:chgData name="Elvin" userId="47729886a76fcfcc" providerId="LiveId" clId="{4ED7EB4B-9242-43C3-B892-C727924BCFA4}" dt="2021-06-12T17:26:41.840" v="33" actId="1036"/>
        <pc:sldMkLst>
          <pc:docMk/>
          <pc:sldMk cId="4001004030" sldId="302"/>
        </pc:sldMkLst>
        <pc:spChg chg="mod">
          <ac:chgData name="Elvin" userId="47729886a76fcfcc" providerId="LiveId" clId="{4ED7EB4B-9242-43C3-B892-C727924BCFA4}" dt="2021-06-12T17:26:41.840" v="33" actId="1036"/>
          <ac:spMkLst>
            <pc:docMk/>
            <pc:sldMk cId="4001004030" sldId="302"/>
            <ac:spMk id="12" creationId="{37BBAE9B-0DB4-4630-BB94-492D0C741765}"/>
          </ac:spMkLst>
        </pc:spChg>
      </pc:sldChg>
      <pc:sldChg chg="modSp mod">
        <pc:chgData name="Elvin" userId="47729886a76fcfcc" providerId="LiveId" clId="{4ED7EB4B-9242-43C3-B892-C727924BCFA4}" dt="2021-06-12T17:30:43.739" v="40" actId="20577"/>
        <pc:sldMkLst>
          <pc:docMk/>
          <pc:sldMk cId="612312833" sldId="303"/>
        </pc:sldMkLst>
        <pc:spChg chg="mod">
          <ac:chgData name="Elvin" userId="47729886a76fcfcc" providerId="LiveId" clId="{4ED7EB4B-9242-43C3-B892-C727924BCFA4}" dt="2021-06-12T17:30:43.739" v="40" actId="20577"/>
          <ac:spMkLst>
            <pc:docMk/>
            <pc:sldMk cId="612312833" sldId="303"/>
            <ac:spMk id="22" creationId="{0B38C49A-A256-4B84-A1A8-BB3F478BF3EF}"/>
          </ac:spMkLst>
        </pc:spChg>
      </pc:sldChg>
      <pc:sldChg chg="modSp new mod">
        <pc:chgData name="Elvin" userId="47729886a76fcfcc" providerId="LiveId" clId="{4ED7EB4B-9242-43C3-B892-C727924BCFA4}" dt="2021-06-12T17:26:07.449" v="15" actId="20577"/>
        <pc:sldMkLst>
          <pc:docMk/>
          <pc:sldMk cId="1400682736" sldId="314"/>
        </pc:sldMkLst>
        <pc:spChg chg="mod">
          <ac:chgData name="Elvin" userId="47729886a76fcfcc" providerId="LiveId" clId="{4ED7EB4B-9242-43C3-B892-C727924BCFA4}" dt="2021-06-12T17:26:07.449" v="15" actId="20577"/>
          <ac:spMkLst>
            <pc:docMk/>
            <pc:sldMk cId="1400682736" sldId="314"/>
            <ac:spMk id="2" creationId="{5DABA506-7944-4053-9C31-65BA8944C99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8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568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941035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4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46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56c92a5e06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56c92a5e06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49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9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26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771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81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8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2"/>
        <p:cNvGrpSpPr/>
        <p:nvPr/>
      </p:nvGrpSpPr>
      <p:grpSpPr>
        <a:xfrm>
          <a:off x="0" y="0"/>
          <a:ext cx="0" cy="0"/>
          <a:chOff x="0" y="0"/>
          <a:chExt cx="0" cy="0"/>
        </a:xfrm>
      </p:grpSpPr>
      <p:sp>
        <p:nvSpPr>
          <p:cNvPr id="9943" name="Google Shape;9943;g41c1c0d222_3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4" name="Google Shape;9944;g41c1c0d222_3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a:spLocks noGrp="1"/>
          </p:cNvSpPr>
          <p:nvPr>
            <p:ph type="body" idx="1"/>
          </p:nvPr>
        </p:nvSpPr>
        <p:spPr>
          <a:xfrm>
            <a:off x="642050" y="12204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83" name="Google Shape;83;p11"/>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2800"/>
              <a:buNone/>
              <a:defRPr>
                <a:solidFill>
                  <a:srgbClr val="000000"/>
                </a:solidFill>
              </a:defRPr>
            </a:lvl2pPr>
            <a:lvl3pPr lvl="2" algn="r" rtl="0">
              <a:spcBef>
                <a:spcPts val="0"/>
              </a:spcBef>
              <a:spcAft>
                <a:spcPts val="0"/>
              </a:spcAft>
              <a:buClr>
                <a:srgbClr val="000000"/>
              </a:buClr>
              <a:buSzPts val="2800"/>
              <a:buNone/>
              <a:defRPr>
                <a:solidFill>
                  <a:srgbClr val="000000"/>
                </a:solidFill>
              </a:defRPr>
            </a:lvl3pPr>
            <a:lvl4pPr lvl="3" algn="r" rtl="0">
              <a:spcBef>
                <a:spcPts val="0"/>
              </a:spcBef>
              <a:spcAft>
                <a:spcPts val="0"/>
              </a:spcAft>
              <a:buClr>
                <a:srgbClr val="000000"/>
              </a:buClr>
              <a:buSzPts val="2800"/>
              <a:buNone/>
              <a:defRPr>
                <a:solidFill>
                  <a:srgbClr val="000000"/>
                </a:solidFill>
              </a:defRPr>
            </a:lvl4pPr>
            <a:lvl5pPr lvl="4" algn="r" rtl="0">
              <a:spcBef>
                <a:spcPts val="0"/>
              </a:spcBef>
              <a:spcAft>
                <a:spcPts val="0"/>
              </a:spcAft>
              <a:buClr>
                <a:srgbClr val="000000"/>
              </a:buClr>
              <a:buSzPts val="2800"/>
              <a:buNone/>
              <a:defRPr>
                <a:solidFill>
                  <a:srgbClr val="000000"/>
                </a:solidFill>
              </a:defRPr>
            </a:lvl5pPr>
            <a:lvl6pPr lvl="5" algn="r" rtl="0">
              <a:spcBef>
                <a:spcPts val="0"/>
              </a:spcBef>
              <a:spcAft>
                <a:spcPts val="0"/>
              </a:spcAft>
              <a:buClr>
                <a:srgbClr val="000000"/>
              </a:buClr>
              <a:buSzPts val="2800"/>
              <a:buNone/>
              <a:defRPr>
                <a:solidFill>
                  <a:srgbClr val="000000"/>
                </a:solidFill>
              </a:defRPr>
            </a:lvl6pPr>
            <a:lvl7pPr lvl="6" algn="r" rtl="0">
              <a:spcBef>
                <a:spcPts val="0"/>
              </a:spcBef>
              <a:spcAft>
                <a:spcPts val="0"/>
              </a:spcAft>
              <a:buClr>
                <a:srgbClr val="000000"/>
              </a:buClr>
              <a:buSzPts val="2800"/>
              <a:buNone/>
              <a:defRPr>
                <a:solidFill>
                  <a:srgbClr val="000000"/>
                </a:solidFill>
              </a:defRPr>
            </a:lvl7pPr>
            <a:lvl8pPr lvl="7" algn="r" rtl="0">
              <a:spcBef>
                <a:spcPts val="0"/>
              </a:spcBef>
              <a:spcAft>
                <a:spcPts val="0"/>
              </a:spcAft>
              <a:buClr>
                <a:srgbClr val="000000"/>
              </a:buClr>
              <a:buSzPts val="2800"/>
              <a:buNone/>
              <a:defRPr>
                <a:solidFill>
                  <a:srgbClr val="000000"/>
                </a:solidFill>
              </a:defRPr>
            </a:lvl8pPr>
            <a:lvl9pPr lvl="8" algn="r" rtl="0">
              <a:spcBef>
                <a:spcPts val="0"/>
              </a:spcBef>
              <a:spcAft>
                <a:spcPts val="0"/>
              </a:spcAft>
              <a:buClr>
                <a:srgbClr val="000000"/>
              </a:buClr>
              <a:buSzPts val="2800"/>
              <a:buNone/>
              <a:defRPr>
                <a:solidFill>
                  <a:srgbClr val="000000"/>
                </a:solidFill>
              </a:defRPr>
            </a:lvl9pPr>
          </a:lstStyle>
          <a:p>
            <a:endParaRPr/>
          </a:p>
        </p:txBody>
      </p:sp>
      <p:sp>
        <p:nvSpPr>
          <p:cNvPr id="84" name="Google Shape;84;p11"/>
          <p:cNvSpPr txBox="1">
            <a:spLocks noGrp="1"/>
          </p:cNvSpPr>
          <p:nvPr>
            <p:ph type="subTitle" idx="2"/>
          </p:nvPr>
        </p:nvSpPr>
        <p:spPr>
          <a:xfrm>
            <a:off x="562250" y="914850"/>
            <a:ext cx="28437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A297-A871-4AB0-AFCF-49D2BB67896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E383BC03-9539-47F2-AA40-D4EA7FE97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14AC849-5C6A-4DCD-997D-930D0244AA51}"/>
              </a:ext>
            </a:extLst>
          </p:cNvPr>
          <p:cNvSpPr>
            <a:spLocks noGrp="1"/>
          </p:cNvSpPr>
          <p:nvPr>
            <p:ph type="dt" sz="half" idx="10"/>
          </p:nvPr>
        </p:nvSpPr>
        <p:spPr/>
        <p:txBody>
          <a:bodyPr/>
          <a:lstStyle/>
          <a:p>
            <a:fld id="{383EFD26-8593-40D6-A660-FA667325E87C}" type="datetimeFigureOut">
              <a:rPr lang="en-ID" smtClean="0"/>
              <a:t>23/06/2021</a:t>
            </a:fld>
            <a:endParaRPr lang="en-ID"/>
          </a:p>
        </p:txBody>
      </p:sp>
      <p:sp>
        <p:nvSpPr>
          <p:cNvPr id="5" name="Footer Placeholder 4">
            <a:extLst>
              <a:ext uri="{FF2B5EF4-FFF2-40B4-BE49-F238E27FC236}">
                <a16:creationId xmlns:a16="http://schemas.microsoft.com/office/drawing/2014/main" id="{97654FB9-E24D-450A-9CB4-B10AEE93912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008C84B-D29C-454E-A0B4-5CA5C11A7D90}"/>
              </a:ext>
            </a:extLst>
          </p:cNvPr>
          <p:cNvSpPr>
            <a:spLocks noGrp="1"/>
          </p:cNvSpPr>
          <p:nvPr>
            <p:ph type="sldNum" sz="quarter" idx="12"/>
          </p:nvPr>
        </p:nvSpPr>
        <p:spPr/>
        <p:txBody>
          <a:bodyPr/>
          <a:lstStyle/>
          <a:p>
            <a:fld id="{7E230064-03AA-42C3-B92E-042D4A99B5C7}" type="slidenum">
              <a:rPr lang="en-ID" smtClean="0"/>
              <a:t>‹#›</a:t>
            </a:fld>
            <a:endParaRPr lang="en-ID"/>
          </a:p>
        </p:txBody>
      </p:sp>
    </p:spTree>
    <p:extLst>
      <p:ext uri="{BB962C8B-B14F-4D97-AF65-F5344CB8AC3E}">
        <p14:creationId xmlns:p14="http://schemas.microsoft.com/office/powerpoint/2010/main" val="2568777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7" name="Google Shape;87;p1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3.jfif"/><Relationship Id="rId7" Type="http://schemas.openxmlformats.org/officeDocument/2006/relationships/image" Target="../media/image7.png"/><Relationship Id="rId2" Type="http://schemas.openxmlformats.org/officeDocument/2006/relationships/image" Target="../media/image2.jfi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fif"/><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opendataphilly.org/"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subTitle" idx="1"/>
          </p:nvPr>
        </p:nvSpPr>
        <p:spPr>
          <a:xfrm flipH="1">
            <a:off x="742950" y="3101466"/>
            <a:ext cx="3629100" cy="8472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Montserrat Black" panose="020B0604020202020204" charset="0"/>
              </a:rPr>
              <a:t>Albert Aldo</a:t>
            </a:r>
          </a:p>
          <a:p>
            <a:pPr marL="0" lvl="0" indent="0" algn="l" rtl="0">
              <a:spcBef>
                <a:spcPts val="0"/>
              </a:spcBef>
              <a:spcAft>
                <a:spcPts val="0"/>
              </a:spcAft>
              <a:buNone/>
            </a:pPr>
            <a:r>
              <a:rPr lang="en" sz="1800" dirty="0">
                <a:solidFill>
                  <a:srgbClr val="434343"/>
                </a:solidFill>
                <a:latin typeface="Montserrat Black" panose="020B0604020202020204" charset="0"/>
              </a:rPr>
              <a:t>Elvin Fatkhunnuha</a:t>
            </a:r>
          </a:p>
          <a:p>
            <a:pPr marL="0" lvl="0" indent="0" algn="l" rtl="0">
              <a:spcBef>
                <a:spcPts val="0"/>
              </a:spcBef>
              <a:spcAft>
                <a:spcPts val="0"/>
              </a:spcAft>
              <a:buNone/>
            </a:pPr>
            <a:r>
              <a:rPr lang="en" sz="1800" dirty="0">
                <a:solidFill>
                  <a:srgbClr val="434343"/>
                </a:solidFill>
                <a:latin typeface="Montserrat Black" panose="020B0604020202020204" charset="0"/>
              </a:rPr>
              <a:t>Mingnarto Lie</a:t>
            </a:r>
            <a:endParaRPr sz="1800" dirty="0">
              <a:solidFill>
                <a:srgbClr val="434343"/>
              </a:solidFill>
              <a:latin typeface="Montserrat Black" panose="020B0604020202020204" charset="0"/>
            </a:endParaRPr>
          </a:p>
        </p:txBody>
      </p:sp>
      <p:sp>
        <p:nvSpPr>
          <p:cNvPr id="94" name="Google Shape;94;p14"/>
          <p:cNvSpPr txBox="1">
            <a:spLocks noGrp="1"/>
          </p:cNvSpPr>
          <p:nvPr>
            <p:ph type="ctrTitle"/>
          </p:nvPr>
        </p:nvSpPr>
        <p:spPr>
          <a:xfrm flipH="1">
            <a:off x="743025" y="2221200"/>
            <a:ext cx="3571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rgbClr val="434343"/>
                </a:solidFill>
                <a:latin typeface="Montserrat ExtraBold" panose="020B0604020202020204" charset="0"/>
                <a:ea typeface="Montserrat Light"/>
                <a:cs typeface="Montserrat Light"/>
                <a:sym typeface="Montserrat Light"/>
              </a:rPr>
              <a:t>Seaborn Group</a:t>
            </a:r>
            <a:endParaRPr sz="2800" dirty="0">
              <a:solidFill>
                <a:srgbClr val="434343"/>
              </a:solidFill>
              <a:latin typeface="Montserrat ExtraBold" panose="020B0604020202020204" charset="0"/>
              <a:ea typeface="Montserrat Light"/>
              <a:cs typeface="Montserrat Light"/>
              <a:sym typeface="Montserrat Light"/>
            </a:endParaRPr>
          </a:p>
        </p:txBody>
      </p:sp>
      <p:cxnSp>
        <p:nvCxnSpPr>
          <p:cNvPr id="95" name="Google Shape;95;p14"/>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96" name="Google Shape;96;p14"/>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4"/>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4"/>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4"/>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4"/>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4"/>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4"/>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4"/>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14"/>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4"/>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4"/>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4"/>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4"/>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4"/>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4"/>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4"/>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4"/>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4"/>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4"/>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4"/>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4"/>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4"/>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4"/>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4"/>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4"/>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14"/>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4"/>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4"/>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4"/>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4"/>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4"/>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4"/>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4"/>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4"/>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4"/>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4"/>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14"/>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4"/>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4"/>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4"/>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94;p14">
            <a:extLst>
              <a:ext uri="{FF2B5EF4-FFF2-40B4-BE49-F238E27FC236}">
                <a16:creationId xmlns:a16="http://schemas.microsoft.com/office/drawing/2014/main" id="{5736924B-927A-4BCC-BCBA-65646EB8D488}"/>
              </a:ext>
            </a:extLst>
          </p:cNvPr>
          <p:cNvSpPr txBox="1">
            <a:spLocks/>
          </p:cNvSpPr>
          <p:nvPr/>
        </p:nvSpPr>
        <p:spPr>
          <a:xfrm flipH="1">
            <a:off x="422780" y="522404"/>
            <a:ext cx="3828976" cy="15451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5200"/>
              <a:buFont typeface="Squada One"/>
              <a:buNone/>
              <a:defRPr sz="5200" b="0" i="0" u="none" strike="noStrike" cap="none">
                <a:solidFill>
                  <a:srgbClr val="434343"/>
                </a:solidFill>
                <a:latin typeface="Squada One"/>
                <a:ea typeface="Squada One"/>
                <a:cs typeface="Squada One"/>
                <a:sym typeface="Squada One"/>
              </a:defRPr>
            </a:lvl9pPr>
          </a:lstStyle>
          <a:p>
            <a:pPr algn="ctr"/>
            <a:r>
              <a:rPr lang="en-ID" sz="2800" dirty="0">
                <a:latin typeface="Montserrat ExtraBold" panose="020B0604020202020204" charset="0"/>
                <a:ea typeface="Montserrat Light"/>
                <a:cs typeface="Montserrat Light"/>
                <a:sym typeface="Montserrat Light"/>
              </a:rPr>
              <a:t>House Developer Optimizer with Machine Learning Modelling</a:t>
            </a:r>
          </a:p>
        </p:txBody>
      </p:sp>
      <p:sp>
        <p:nvSpPr>
          <p:cNvPr id="46" name="Google Shape;93;p14"/>
          <p:cNvSpPr txBox="1">
            <a:spLocks/>
          </p:cNvSpPr>
          <p:nvPr/>
        </p:nvSpPr>
        <p:spPr>
          <a:xfrm flipH="1">
            <a:off x="21543" y="4688742"/>
            <a:ext cx="4414899" cy="847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1pPr>
            <a:lvl2pPr marL="914400" marR="0" lvl="1"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2pPr>
            <a:lvl3pPr marL="1371600" marR="0" lvl="2"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3pPr>
            <a:lvl4pPr marL="1828800" marR="0" lvl="3"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4pPr>
            <a:lvl5pPr marL="2286000" marR="0" lvl="4"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5pPr>
            <a:lvl6pPr marL="2743200" marR="0" lvl="5"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6pPr>
            <a:lvl7pPr marL="3200400" marR="0" lvl="6"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7pPr>
            <a:lvl8pPr marL="3657600" marR="0" lvl="7"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8pPr>
            <a:lvl9pPr marL="4114800" marR="0" lvl="8" indent="-304800" algn="ctr" rtl="0">
              <a:lnSpc>
                <a:spcPct val="100000"/>
              </a:lnSpc>
              <a:spcBef>
                <a:spcPts val="0"/>
              </a:spcBef>
              <a:spcAft>
                <a:spcPts val="0"/>
              </a:spcAft>
              <a:buClr>
                <a:srgbClr val="434343"/>
              </a:buClr>
              <a:buSzPts val="1400"/>
              <a:buFont typeface="EB Garamond"/>
              <a:buNone/>
              <a:defRPr sz="1400" b="0" i="0" u="none" strike="noStrike" cap="none">
                <a:solidFill>
                  <a:srgbClr val="434343"/>
                </a:solidFill>
                <a:latin typeface="EB Garamond"/>
                <a:ea typeface="EB Garamond"/>
                <a:cs typeface="EB Garamond"/>
                <a:sym typeface="EB Garamond"/>
              </a:defRPr>
            </a:lvl9pPr>
          </a:lstStyle>
          <a:p>
            <a:pPr marL="0" indent="0"/>
            <a:r>
              <a:rPr lang="en-US" sz="1800" dirty="0" smtClean="0">
                <a:latin typeface="Montserrat Black" panose="020B0604020202020204" charset="0"/>
              </a:rPr>
              <a:t>Final Project JCDS-12 </a:t>
            </a:r>
            <a:r>
              <a:rPr lang="en-US" sz="1800" dirty="0" err="1" smtClean="0">
                <a:latin typeface="Montserrat Black" panose="020B0604020202020204" charset="0"/>
              </a:rPr>
              <a:t>Purwadhika</a:t>
            </a:r>
            <a:endParaRPr lang="en-US" sz="1800" dirty="0">
              <a:latin typeface="Montserrat Black" panose="020B0604020202020204" charset="0"/>
            </a:endParaRPr>
          </a:p>
        </p:txBody>
      </p:sp>
      <p:pic>
        <p:nvPicPr>
          <p:cNvPr id="1026" name="Picture 2" descr="Purwadhika | Startup and Coding Sch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524" y="225307"/>
            <a:ext cx="3574445" cy="568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DA77D-E775-4F5C-99C3-2F9FB49D89EA}"/>
              </a:ext>
            </a:extLst>
          </p:cNvPr>
          <p:cNvSpPr>
            <a:spLocks noGrp="1"/>
          </p:cNvSpPr>
          <p:nvPr>
            <p:ph type="ctrTitle"/>
          </p:nvPr>
        </p:nvSpPr>
        <p:spPr/>
        <p:txBody>
          <a:bodyPr/>
          <a:lstStyle/>
          <a:p>
            <a:r>
              <a:rPr lang="en-US" dirty="0"/>
              <a:t>DATA CLEANING</a:t>
            </a:r>
            <a:endParaRPr lang="en-ID" dirty="0"/>
          </a:p>
        </p:txBody>
      </p:sp>
      <p:sp>
        <p:nvSpPr>
          <p:cNvPr id="3" name="Google Shape;1116;p29">
            <a:extLst>
              <a:ext uri="{FF2B5EF4-FFF2-40B4-BE49-F238E27FC236}">
                <a16:creationId xmlns:a16="http://schemas.microsoft.com/office/drawing/2014/main" id="{47788906-52C3-428E-87BB-9E877C5537D9}"/>
              </a:ext>
            </a:extLst>
          </p:cNvPr>
          <p:cNvSpPr txBox="1"/>
          <p:nvPr/>
        </p:nvSpPr>
        <p:spPr>
          <a:xfrm>
            <a:off x="1071914" y="1175705"/>
            <a:ext cx="2943038" cy="1064757"/>
          </a:xfrm>
          <a:prstGeom prst="rect">
            <a:avLst/>
          </a:prstGeom>
          <a:solidFill>
            <a:schemeClr val="bg1"/>
          </a:solidFill>
          <a:ln w="38100">
            <a:solidFill>
              <a:schemeClr val="bg1"/>
            </a:solidFill>
          </a:ln>
        </p:spPr>
        <p:txBody>
          <a:bodyPr spcFirstLastPara="1" wrap="square" lIns="0" tIns="6350" rIns="0" bIns="0" anchor="t" anchorCtr="0">
            <a:noAutofit/>
          </a:bodyPr>
          <a:lstStyle/>
          <a:p>
            <a:pPr marL="171450" marR="0" lvl="0" indent="-171450" rtl="0">
              <a:lnSpc>
                <a:spcPct val="100000"/>
              </a:lnSpc>
              <a:spcBef>
                <a:spcPts val="0"/>
              </a:spcBef>
              <a:spcAft>
                <a:spcPts val="0"/>
              </a:spcAft>
              <a:buFont typeface="Arial" panose="020B0604020202020204" pitchFamily="34" charset="0"/>
              <a:buChar char="•"/>
            </a:pPr>
            <a:r>
              <a:rPr lang="en-US" sz="1600" dirty="0">
                <a:solidFill>
                  <a:schemeClr val="tx1"/>
                </a:solidFill>
                <a:latin typeface="Montserrat Light" panose="020B0604020202020204" charset="0"/>
                <a:ea typeface="EB Garamond"/>
                <a:cs typeface="EB Garamond"/>
                <a:sym typeface="EB Garamond"/>
              </a:rPr>
              <a:t>Data Cleaning based on </a:t>
            </a:r>
            <a:r>
              <a:rPr lang="en-US" sz="1600" b="1" dirty="0" smtClean="0">
                <a:solidFill>
                  <a:schemeClr val="tx1"/>
                </a:solidFill>
                <a:latin typeface="Montserrat Light" panose="020B0604020202020204" charset="0"/>
                <a:ea typeface="EB Garamond"/>
                <a:cs typeface="EB Garamond"/>
                <a:sym typeface="EB Garamond"/>
              </a:rPr>
              <a:t>Residential Single Family</a:t>
            </a:r>
          </a:p>
          <a:p>
            <a:pPr marL="171450" marR="0" lvl="0" indent="-171450" rtl="0">
              <a:lnSpc>
                <a:spcPct val="100000"/>
              </a:lnSpc>
              <a:spcBef>
                <a:spcPts val="0"/>
              </a:spcBef>
              <a:spcAft>
                <a:spcPts val="0"/>
              </a:spcAft>
              <a:buFont typeface="Arial" panose="020B0604020202020204" pitchFamily="34" charset="0"/>
              <a:buChar char="•"/>
            </a:pPr>
            <a:r>
              <a:rPr lang="en-US" sz="1600" dirty="0" smtClean="0">
                <a:solidFill>
                  <a:schemeClr val="tx1"/>
                </a:solidFill>
                <a:latin typeface="Montserrat Light" panose="020B0604020202020204" charset="0"/>
                <a:ea typeface="EB Garamond"/>
                <a:cs typeface="EB Garamond"/>
                <a:sym typeface="EB Garamond"/>
              </a:rPr>
              <a:t>Zoning</a:t>
            </a:r>
            <a:r>
              <a:rPr lang="en-US" sz="1600" b="1" dirty="0" smtClean="0">
                <a:solidFill>
                  <a:schemeClr val="tx1"/>
                </a:solidFill>
                <a:latin typeface="Montserrat Light" panose="020B0604020202020204" charset="0"/>
                <a:ea typeface="EB Garamond"/>
                <a:cs typeface="EB Garamond"/>
                <a:sym typeface="EB Garamond"/>
              </a:rPr>
              <a:t> RSA &amp; RSD</a:t>
            </a:r>
            <a:endParaRPr lang="en-US" sz="1600" b="1" dirty="0">
              <a:solidFill>
                <a:schemeClr val="tx1"/>
              </a:solidFill>
              <a:latin typeface="Montserrat Light" panose="020B0604020202020204" charset="0"/>
              <a:ea typeface="EB Garamond"/>
              <a:cs typeface="EB Garamond"/>
              <a:sym typeface="EB Garamond"/>
            </a:endParaRPr>
          </a:p>
        </p:txBody>
      </p:sp>
      <p:pic>
        <p:nvPicPr>
          <p:cNvPr id="5" name="Picture 4">
            <a:extLst>
              <a:ext uri="{FF2B5EF4-FFF2-40B4-BE49-F238E27FC236}">
                <a16:creationId xmlns:a16="http://schemas.microsoft.com/office/drawing/2014/main" id="{42B7F195-7379-4047-9A5B-740608B224C5}"/>
              </a:ext>
            </a:extLst>
          </p:cNvPr>
          <p:cNvPicPr>
            <a:picLocks noChangeAspect="1"/>
          </p:cNvPicPr>
          <p:nvPr/>
        </p:nvPicPr>
        <p:blipFill>
          <a:blip r:embed="rId2"/>
          <a:stretch>
            <a:fillRect/>
          </a:stretch>
        </p:blipFill>
        <p:spPr>
          <a:xfrm>
            <a:off x="245357" y="2107476"/>
            <a:ext cx="4428744" cy="2565784"/>
          </a:xfrm>
          <a:prstGeom prst="rect">
            <a:avLst/>
          </a:prstGeom>
        </p:spPr>
      </p:pic>
      <p:pic>
        <p:nvPicPr>
          <p:cNvPr id="4" name="Picture 3"/>
          <p:cNvPicPr>
            <a:picLocks noChangeAspect="1"/>
          </p:cNvPicPr>
          <p:nvPr/>
        </p:nvPicPr>
        <p:blipFill>
          <a:blip r:embed="rId3"/>
          <a:stretch>
            <a:fillRect/>
          </a:stretch>
        </p:blipFill>
        <p:spPr>
          <a:xfrm>
            <a:off x="4674100" y="2107476"/>
            <a:ext cx="4464159" cy="2565784"/>
          </a:xfrm>
          <a:prstGeom prst="rect">
            <a:avLst/>
          </a:prstGeom>
        </p:spPr>
      </p:pic>
    </p:spTree>
    <p:extLst>
      <p:ext uri="{BB962C8B-B14F-4D97-AF65-F5344CB8AC3E}">
        <p14:creationId xmlns:p14="http://schemas.microsoft.com/office/powerpoint/2010/main" val="418102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E369B-3345-43C2-BBAB-8ABEC18BB8AF}"/>
              </a:ext>
            </a:extLst>
          </p:cNvPr>
          <p:cNvSpPr>
            <a:spLocks noGrp="1"/>
          </p:cNvSpPr>
          <p:nvPr>
            <p:ph type="ctrTitle"/>
          </p:nvPr>
        </p:nvSpPr>
        <p:spPr/>
        <p:txBody>
          <a:bodyPr/>
          <a:lstStyle/>
          <a:p>
            <a:r>
              <a:rPr lang="en-US" dirty="0"/>
              <a:t>Data Cleaning</a:t>
            </a:r>
            <a:endParaRPr lang="en-ID" dirty="0"/>
          </a:p>
        </p:txBody>
      </p:sp>
      <p:sp>
        <p:nvSpPr>
          <p:cNvPr id="3" name="Google Shape;634;p21">
            <a:extLst>
              <a:ext uri="{FF2B5EF4-FFF2-40B4-BE49-F238E27FC236}">
                <a16:creationId xmlns:a16="http://schemas.microsoft.com/office/drawing/2014/main" id="{F1D4B427-D1E7-4821-8004-EF5205854223}"/>
              </a:ext>
            </a:extLst>
          </p:cNvPr>
          <p:cNvSpPr/>
          <p:nvPr/>
        </p:nvSpPr>
        <p:spPr>
          <a:xfrm>
            <a:off x="632032" y="1129366"/>
            <a:ext cx="1964411" cy="187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35;p21">
            <a:extLst>
              <a:ext uri="{FF2B5EF4-FFF2-40B4-BE49-F238E27FC236}">
                <a16:creationId xmlns:a16="http://schemas.microsoft.com/office/drawing/2014/main" id="{69291BB1-13AF-4672-AE99-FF2CB054E6A6}"/>
              </a:ext>
            </a:extLst>
          </p:cNvPr>
          <p:cNvSpPr/>
          <p:nvPr/>
        </p:nvSpPr>
        <p:spPr>
          <a:xfrm>
            <a:off x="693210" y="3173174"/>
            <a:ext cx="1872300" cy="187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81;p21">
            <a:extLst>
              <a:ext uri="{FF2B5EF4-FFF2-40B4-BE49-F238E27FC236}">
                <a16:creationId xmlns:a16="http://schemas.microsoft.com/office/drawing/2014/main" id="{6C863883-9619-4556-9252-13C91751955F}"/>
              </a:ext>
            </a:extLst>
          </p:cNvPr>
          <p:cNvSpPr txBox="1"/>
          <p:nvPr/>
        </p:nvSpPr>
        <p:spPr>
          <a:xfrm>
            <a:off x="1019970" y="1953394"/>
            <a:ext cx="1150444"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sz="1200" dirty="0">
                <a:solidFill>
                  <a:srgbClr val="434343"/>
                </a:solidFill>
                <a:latin typeface="Montserrat ExtraBold"/>
                <a:ea typeface="Montserrat ExtraBold"/>
                <a:cs typeface="Montserrat ExtraBold"/>
                <a:sym typeface="Montserrat ExtraBold"/>
              </a:rPr>
              <a:t>Drop Columns</a:t>
            </a:r>
            <a:endParaRPr sz="1200" dirty="0">
              <a:solidFill>
                <a:srgbClr val="434343"/>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r>
              <a:rPr lang="en" sz="1200" dirty="0">
                <a:solidFill>
                  <a:srgbClr val="434343"/>
                </a:solidFill>
                <a:latin typeface="EB Garamond"/>
                <a:ea typeface="EB Garamond"/>
                <a:cs typeface="EB Garamond"/>
                <a:sym typeface="EB Garamond"/>
              </a:rPr>
              <a:t>Several columns with more than 80% of null values</a:t>
            </a:r>
            <a:endParaRPr sz="1200" dirty="0">
              <a:solidFill>
                <a:srgbClr val="434343"/>
              </a:solidFill>
              <a:latin typeface="EB Garamond"/>
              <a:ea typeface="EB Garamond"/>
              <a:cs typeface="EB Garamond"/>
              <a:sym typeface="EB Garamond"/>
            </a:endParaRPr>
          </a:p>
        </p:txBody>
      </p:sp>
      <p:grpSp>
        <p:nvGrpSpPr>
          <p:cNvPr id="51" name="Google Shape;682;p21">
            <a:extLst>
              <a:ext uri="{FF2B5EF4-FFF2-40B4-BE49-F238E27FC236}">
                <a16:creationId xmlns:a16="http://schemas.microsoft.com/office/drawing/2014/main" id="{29890145-7E28-43F5-9220-B31BE0A02C7C}"/>
              </a:ext>
            </a:extLst>
          </p:cNvPr>
          <p:cNvGrpSpPr/>
          <p:nvPr/>
        </p:nvGrpSpPr>
        <p:grpSpPr>
          <a:xfrm>
            <a:off x="1390934" y="1392604"/>
            <a:ext cx="446605" cy="389282"/>
            <a:chOff x="-1710628" y="2295530"/>
            <a:chExt cx="425664" cy="389282"/>
          </a:xfrm>
        </p:grpSpPr>
        <p:sp>
          <p:nvSpPr>
            <p:cNvPr id="52" name="Google Shape;683;p21">
              <a:extLst>
                <a:ext uri="{FF2B5EF4-FFF2-40B4-BE49-F238E27FC236}">
                  <a16:creationId xmlns:a16="http://schemas.microsoft.com/office/drawing/2014/main" id="{01E20806-BB36-4F80-8341-0425A612DE7E}"/>
                </a:ext>
              </a:extLst>
            </p:cNvPr>
            <p:cNvSpPr/>
            <p:nvPr/>
          </p:nvSpPr>
          <p:spPr>
            <a:xfrm>
              <a:off x="-1590910" y="2565152"/>
              <a:ext cx="53208" cy="53214"/>
            </a:xfrm>
            <a:custGeom>
              <a:avLst/>
              <a:gdLst/>
              <a:ahLst/>
              <a:cxnLst/>
              <a:rect l="l" t="t" r="r" b="b"/>
              <a:pathLst>
                <a:path w="9076" h="9077" extrusionOk="0">
                  <a:moveTo>
                    <a:pt x="6807" y="2270"/>
                  </a:moveTo>
                  <a:lnTo>
                    <a:pt x="6807" y="6808"/>
                  </a:lnTo>
                  <a:lnTo>
                    <a:pt x="2269" y="6808"/>
                  </a:lnTo>
                  <a:lnTo>
                    <a:pt x="2269" y="2270"/>
                  </a:lnTo>
                  <a:close/>
                  <a:moveTo>
                    <a:pt x="1135" y="1"/>
                  </a:moveTo>
                  <a:cubicBezTo>
                    <a:pt x="511" y="1"/>
                    <a:pt x="0" y="511"/>
                    <a:pt x="0" y="1135"/>
                  </a:cubicBezTo>
                  <a:lnTo>
                    <a:pt x="0" y="7942"/>
                  </a:lnTo>
                  <a:cubicBezTo>
                    <a:pt x="0" y="8566"/>
                    <a:pt x="511" y="9077"/>
                    <a:pt x="1135" y="9077"/>
                  </a:cubicBezTo>
                  <a:lnTo>
                    <a:pt x="7941" y="9077"/>
                  </a:lnTo>
                  <a:cubicBezTo>
                    <a:pt x="8565" y="9077"/>
                    <a:pt x="9076" y="8566"/>
                    <a:pt x="9076" y="7942"/>
                  </a:cubicBezTo>
                  <a:lnTo>
                    <a:pt x="9076" y="1135"/>
                  </a:lnTo>
                  <a:cubicBezTo>
                    <a:pt x="9076" y="511"/>
                    <a:pt x="8565" y="1"/>
                    <a:pt x="794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684;p21">
              <a:extLst>
                <a:ext uri="{FF2B5EF4-FFF2-40B4-BE49-F238E27FC236}">
                  <a16:creationId xmlns:a16="http://schemas.microsoft.com/office/drawing/2014/main" id="{1248B16E-B2A3-4846-BCD3-DAD380C37BC3}"/>
                </a:ext>
              </a:extLst>
            </p:cNvPr>
            <p:cNvSpPr/>
            <p:nvPr/>
          </p:nvSpPr>
          <p:spPr>
            <a:xfrm>
              <a:off x="-1457895" y="2565152"/>
              <a:ext cx="53214" cy="53214"/>
            </a:xfrm>
            <a:custGeom>
              <a:avLst/>
              <a:gdLst/>
              <a:ahLst/>
              <a:cxnLst/>
              <a:rect l="l" t="t" r="r" b="b"/>
              <a:pathLst>
                <a:path w="9077" h="9077" extrusionOk="0">
                  <a:moveTo>
                    <a:pt x="6808" y="2270"/>
                  </a:moveTo>
                  <a:lnTo>
                    <a:pt x="6808" y="6808"/>
                  </a:lnTo>
                  <a:lnTo>
                    <a:pt x="2270" y="6808"/>
                  </a:lnTo>
                  <a:lnTo>
                    <a:pt x="2270" y="2270"/>
                  </a:lnTo>
                  <a:close/>
                  <a:moveTo>
                    <a:pt x="1135" y="1"/>
                  </a:moveTo>
                  <a:cubicBezTo>
                    <a:pt x="511" y="1"/>
                    <a:pt x="1" y="511"/>
                    <a:pt x="1" y="1135"/>
                  </a:cubicBezTo>
                  <a:lnTo>
                    <a:pt x="1" y="7942"/>
                  </a:lnTo>
                  <a:cubicBezTo>
                    <a:pt x="1" y="8566"/>
                    <a:pt x="511" y="9077"/>
                    <a:pt x="1135" y="9077"/>
                  </a:cubicBezTo>
                  <a:lnTo>
                    <a:pt x="7942" y="9077"/>
                  </a:lnTo>
                  <a:cubicBezTo>
                    <a:pt x="8566" y="9077"/>
                    <a:pt x="9076" y="8566"/>
                    <a:pt x="9076" y="7942"/>
                  </a:cubicBezTo>
                  <a:lnTo>
                    <a:pt x="9076" y="1135"/>
                  </a:lnTo>
                  <a:cubicBezTo>
                    <a:pt x="9076" y="511"/>
                    <a:pt x="8566" y="1"/>
                    <a:pt x="7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85;p21">
              <a:extLst>
                <a:ext uri="{FF2B5EF4-FFF2-40B4-BE49-F238E27FC236}">
                  <a16:creationId xmlns:a16="http://schemas.microsoft.com/office/drawing/2014/main" id="{4873C5F3-F466-4729-A8EE-F790636E6022}"/>
                </a:ext>
              </a:extLst>
            </p:cNvPr>
            <p:cNvSpPr/>
            <p:nvPr/>
          </p:nvSpPr>
          <p:spPr>
            <a:xfrm>
              <a:off x="-1524406" y="2505273"/>
              <a:ext cx="55342" cy="53237"/>
            </a:xfrm>
            <a:custGeom>
              <a:avLst/>
              <a:gdLst/>
              <a:ahLst/>
              <a:cxnLst/>
              <a:rect l="l" t="t" r="r" b="b"/>
              <a:pathLst>
                <a:path w="9440" h="9081" extrusionOk="0">
                  <a:moveTo>
                    <a:pt x="4539" y="2273"/>
                  </a:moveTo>
                  <a:cubicBezTo>
                    <a:pt x="6558" y="2273"/>
                    <a:pt x="7579" y="4713"/>
                    <a:pt x="6150" y="6142"/>
                  </a:cubicBezTo>
                  <a:cubicBezTo>
                    <a:pt x="5687" y="6605"/>
                    <a:pt x="5117" y="6812"/>
                    <a:pt x="4558" y="6812"/>
                  </a:cubicBezTo>
                  <a:cubicBezTo>
                    <a:pt x="3391" y="6812"/>
                    <a:pt x="2270" y="5908"/>
                    <a:pt x="2270" y="4542"/>
                  </a:cubicBezTo>
                  <a:cubicBezTo>
                    <a:pt x="2270" y="3283"/>
                    <a:pt x="3291" y="2273"/>
                    <a:pt x="4539" y="2273"/>
                  </a:cubicBezTo>
                  <a:close/>
                  <a:moveTo>
                    <a:pt x="4535" y="1"/>
                  </a:moveTo>
                  <a:cubicBezTo>
                    <a:pt x="3952" y="1"/>
                    <a:pt x="3364" y="113"/>
                    <a:pt x="2803" y="345"/>
                  </a:cubicBezTo>
                  <a:cubicBezTo>
                    <a:pt x="1113" y="1048"/>
                    <a:pt x="1" y="2705"/>
                    <a:pt x="1" y="4542"/>
                  </a:cubicBezTo>
                  <a:cubicBezTo>
                    <a:pt x="1" y="7050"/>
                    <a:pt x="2032" y="9080"/>
                    <a:pt x="4539" y="9080"/>
                  </a:cubicBezTo>
                  <a:cubicBezTo>
                    <a:pt x="6377" y="9080"/>
                    <a:pt x="8033" y="7969"/>
                    <a:pt x="8736" y="6278"/>
                  </a:cubicBezTo>
                  <a:cubicBezTo>
                    <a:pt x="9440" y="4576"/>
                    <a:pt x="9043" y="2625"/>
                    <a:pt x="7749" y="1332"/>
                  </a:cubicBezTo>
                  <a:cubicBezTo>
                    <a:pt x="6882" y="465"/>
                    <a:pt x="5720" y="1"/>
                    <a:pt x="45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686;p21">
              <a:extLst>
                <a:ext uri="{FF2B5EF4-FFF2-40B4-BE49-F238E27FC236}">
                  <a16:creationId xmlns:a16="http://schemas.microsoft.com/office/drawing/2014/main" id="{8F2587EC-CF82-4FB3-B68B-C12D7BC2959A}"/>
                </a:ext>
              </a:extLst>
            </p:cNvPr>
            <p:cNvSpPr/>
            <p:nvPr/>
          </p:nvSpPr>
          <p:spPr>
            <a:xfrm>
              <a:off x="-1710628" y="2432085"/>
              <a:ext cx="425664" cy="252727"/>
            </a:xfrm>
            <a:custGeom>
              <a:avLst/>
              <a:gdLst/>
              <a:ahLst/>
              <a:cxnLst/>
              <a:rect l="l" t="t" r="r" b="b"/>
              <a:pathLst>
                <a:path w="72608" h="43109" extrusionOk="0">
                  <a:moveTo>
                    <a:pt x="36304" y="2494"/>
                  </a:moveTo>
                  <a:lnTo>
                    <a:pt x="57859" y="16505"/>
                  </a:lnTo>
                  <a:lnTo>
                    <a:pt x="57859" y="18331"/>
                  </a:lnTo>
                  <a:lnTo>
                    <a:pt x="36928" y="4717"/>
                  </a:lnTo>
                  <a:cubicBezTo>
                    <a:pt x="36741" y="4598"/>
                    <a:pt x="36525" y="4539"/>
                    <a:pt x="36309" y="4539"/>
                  </a:cubicBezTo>
                  <a:cubicBezTo>
                    <a:pt x="36094" y="4539"/>
                    <a:pt x="35878" y="4598"/>
                    <a:pt x="35691" y="4717"/>
                  </a:cubicBezTo>
                  <a:lnTo>
                    <a:pt x="14749" y="18331"/>
                  </a:lnTo>
                  <a:lnTo>
                    <a:pt x="14749" y="16505"/>
                  </a:lnTo>
                  <a:lnTo>
                    <a:pt x="36304" y="2494"/>
                  </a:lnTo>
                  <a:close/>
                  <a:moveTo>
                    <a:pt x="10211" y="36313"/>
                  </a:moveTo>
                  <a:cubicBezTo>
                    <a:pt x="10835" y="36313"/>
                    <a:pt x="11345" y="36823"/>
                    <a:pt x="11345" y="37447"/>
                  </a:cubicBezTo>
                  <a:lnTo>
                    <a:pt x="11345" y="38582"/>
                  </a:lnTo>
                  <a:cubicBezTo>
                    <a:pt x="11345" y="39206"/>
                    <a:pt x="11856" y="39716"/>
                    <a:pt x="12480" y="39716"/>
                  </a:cubicBezTo>
                  <a:cubicBezTo>
                    <a:pt x="13104" y="39716"/>
                    <a:pt x="13614" y="39206"/>
                    <a:pt x="13614" y="38582"/>
                  </a:cubicBezTo>
                  <a:cubicBezTo>
                    <a:pt x="13614" y="37958"/>
                    <a:pt x="14125" y="37447"/>
                    <a:pt x="14749" y="37447"/>
                  </a:cubicBezTo>
                  <a:cubicBezTo>
                    <a:pt x="15690" y="37447"/>
                    <a:pt x="15883" y="37901"/>
                    <a:pt x="15883" y="38582"/>
                  </a:cubicBezTo>
                  <a:lnTo>
                    <a:pt x="15883" y="40851"/>
                  </a:lnTo>
                  <a:lnTo>
                    <a:pt x="4538" y="40851"/>
                  </a:lnTo>
                  <a:lnTo>
                    <a:pt x="4538" y="38582"/>
                  </a:lnTo>
                  <a:cubicBezTo>
                    <a:pt x="4538" y="37958"/>
                    <a:pt x="5049" y="37447"/>
                    <a:pt x="5673" y="37447"/>
                  </a:cubicBezTo>
                  <a:cubicBezTo>
                    <a:pt x="6297" y="37447"/>
                    <a:pt x="6807" y="37958"/>
                    <a:pt x="6807" y="38582"/>
                  </a:cubicBezTo>
                  <a:cubicBezTo>
                    <a:pt x="6807" y="39206"/>
                    <a:pt x="7318" y="39716"/>
                    <a:pt x="7942" y="39716"/>
                  </a:cubicBezTo>
                  <a:cubicBezTo>
                    <a:pt x="8566" y="39716"/>
                    <a:pt x="9076" y="39206"/>
                    <a:pt x="9076" y="38582"/>
                  </a:cubicBezTo>
                  <a:lnTo>
                    <a:pt x="9076" y="37447"/>
                  </a:lnTo>
                  <a:cubicBezTo>
                    <a:pt x="9076" y="36823"/>
                    <a:pt x="9587" y="36313"/>
                    <a:pt x="10211" y="36313"/>
                  </a:cubicBezTo>
                  <a:close/>
                  <a:moveTo>
                    <a:pt x="38573" y="29506"/>
                  </a:moveTo>
                  <a:lnTo>
                    <a:pt x="38573" y="40851"/>
                  </a:lnTo>
                  <a:lnTo>
                    <a:pt x="34035" y="40851"/>
                  </a:lnTo>
                  <a:lnTo>
                    <a:pt x="34035" y="29506"/>
                  </a:lnTo>
                  <a:close/>
                  <a:moveTo>
                    <a:pt x="36304" y="7032"/>
                  </a:moveTo>
                  <a:lnTo>
                    <a:pt x="54455" y="18830"/>
                  </a:lnTo>
                  <a:lnTo>
                    <a:pt x="54455" y="40851"/>
                  </a:lnTo>
                  <a:lnTo>
                    <a:pt x="40842" y="40851"/>
                  </a:lnTo>
                  <a:lnTo>
                    <a:pt x="40842" y="28371"/>
                  </a:lnTo>
                  <a:cubicBezTo>
                    <a:pt x="40842" y="27747"/>
                    <a:pt x="40331" y="27237"/>
                    <a:pt x="39707" y="27237"/>
                  </a:cubicBezTo>
                  <a:lnTo>
                    <a:pt x="32900" y="27237"/>
                  </a:lnTo>
                  <a:cubicBezTo>
                    <a:pt x="32276" y="27237"/>
                    <a:pt x="31766" y="27747"/>
                    <a:pt x="31766" y="28371"/>
                  </a:cubicBezTo>
                  <a:lnTo>
                    <a:pt x="31766" y="40851"/>
                  </a:lnTo>
                  <a:lnTo>
                    <a:pt x="18152" y="40851"/>
                  </a:lnTo>
                  <a:lnTo>
                    <a:pt x="18152" y="18830"/>
                  </a:lnTo>
                  <a:lnTo>
                    <a:pt x="36304" y="7032"/>
                  </a:lnTo>
                  <a:close/>
                  <a:moveTo>
                    <a:pt x="62397" y="36313"/>
                  </a:moveTo>
                  <a:cubicBezTo>
                    <a:pt x="63021" y="36313"/>
                    <a:pt x="63531" y="36823"/>
                    <a:pt x="63531" y="37447"/>
                  </a:cubicBezTo>
                  <a:lnTo>
                    <a:pt x="63531" y="38582"/>
                  </a:lnTo>
                  <a:cubicBezTo>
                    <a:pt x="63531" y="39206"/>
                    <a:pt x="64042" y="39716"/>
                    <a:pt x="64666" y="39716"/>
                  </a:cubicBezTo>
                  <a:cubicBezTo>
                    <a:pt x="65290" y="39716"/>
                    <a:pt x="65800" y="39206"/>
                    <a:pt x="65800" y="38582"/>
                  </a:cubicBezTo>
                  <a:cubicBezTo>
                    <a:pt x="65800" y="37958"/>
                    <a:pt x="66311" y="37447"/>
                    <a:pt x="66935" y="37447"/>
                  </a:cubicBezTo>
                  <a:cubicBezTo>
                    <a:pt x="67876" y="37447"/>
                    <a:pt x="68069" y="37901"/>
                    <a:pt x="68069" y="38582"/>
                  </a:cubicBezTo>
                  <a:lnTo>
                    <a:pt x="68069" y="40851"/>
                  </a:lnTo>
                  <a:lnTo>
                    <a:pt x="56724" y="40851"/>
                  </a:lnTo>
                  <a:lnTo>
                    <a:pt x="56724" y="38582"/>
                  </a:lnTo>
                  <a:cubicBezTo>
                    <a:pt x="56724" y="37958"/>
                    <a:pt x="57235" y="37447"/>
                    <a:pt x="57859" y="37447"/>
                  </a:cubicBezTo>
                  <a:cubicBezTo>
                    <a:pt x="58483" y="37447"/>
                    <a:pt x="58993" y="37958"/>
                    <a:pt x="58993" y="38582"/>
                  </a:cubicBezTo>
                  <a:cubicBezTo>
                    <a:pt x="58993" y="39206"/>
                    <a:pt x="59504" y="39716"/>
                    <a:pt x="60128" y="39716"/>
                  </a:cubicBezTo>
                  <a:cubicBezTo>
                    <a:pt x="60752" y="39716"/>
                    <a:pt x="61262" y="39206"/>
                    <a:pt x="61262" y="38582"/>
                  </a:cubicBezTo>
                  <a:lnTo>
                    <a:pt x="61262" y="37447"/>
                  </a:lnTo>
                  <a:cubicBezTo>
                    <a:pt x="61262" y="36823"/>
                    <a:pt x="61773" y="36313"/>
                    <a:pt x="62397" y="36313"/>
                  </a:cubicBezTo>
                  <a:close/>
                  <a:moveTo>
                    <a:pt x="36298" y="1"/>
                  </a:moveTo>
                  <a:cubicBezTo>
                    <a:pt x="36083" y="1"/>
                    <a:pt x="35867" y="60"/>
                    <a:pt x="35680" y="179"/>
                  </a:cubicBezTo>
                  <a:lnTo>
                    <a:pt x="12990" y="14928"/>
                  </a:lnTo>
                  <a:cubicBezTo>
                    <a:pt x="12956" y="14950"/>
                    <a:pt x="12945" y="14984"/>
                    <a:pt x="12911" y="15007"/>
                  </a:cubicBezTo>
                  <a:cubicBezTo>
                    <a:pt x="12854" y="15064"/>
                    <a:pt x="12797" y="15109"/>
                    <a:pt x="12741" y="15177"/>
                  </a:cubicBezTo>
                  <a:cubicBezTo>
                    <a:pt x="12695" y="15234"/>
                    <a:pt x="12661" y="15291"/>
                    <a:pt x="12627" y="15347"/>
                  </a:cubicBezTo>
                  <a:cubicBezTo>
                    <a:pt x="12593" y="15415"/>
                    <a:pt x="12571" y="15472"/>
                    <a:pt x="12548" y="15552"/>
                  </a:cubicBezTo>
                  <a:cubicBezTo>
                    <a:pt x="12525" y="15620"/>
                    <a:pt x="12502" y="15699"/>
                    <a:pt x="12502" y="15767"/>
                  </a:cubicBezTo>
                  <a:cubicBezTo>
                    <a:pt x="12502" y="15813"/>
                    <a:pt x="12480" y="15847"/>
                    <a:pt x="12480" y="15881"/>
                  </a:cubicBezTo>
                  <a:lnTo>
                    <a:pt x="12480" y="20419"/>
                  </a:lnTo>
                  <a:cubicBezTo>
                    <a:pt x="12480" y="20453"/>
                    <a:pt x="12491" y="20487"/>
                    <a:pt x="12502" y="20521"/>
                  </a:cubicBezTo>
                  <a:cubicBezTo>
                    <a:pt x="12502" y="20589"/>
                    <a:pt x="12525" y="20668"/>
                    <a:pt x="12548" y="20736"/>
                  </a:cubicBezTo>
                  <a:cubicBezTo>
                    <a:pt x="12559" y="20816"/>
                    <a:pt x="12593" y="20884"/>
                    <a:pt x="12627" y="20952"/>
                  </a:cubicBezTo>
                  <a:cubicBezTo>
                    <a:pt x="12639" y="20974"/>
                    <a:pt x="12639" y="21008"/>
                    <a:pt x="12661" y="21043"/>
                  </a:cubicBezTo>
                  <a:cubicBezTo>
                    <a:pt x="12673" y="21065"/>
                    <a:pt x="12718" y="21088"/>
                    <a:pt x="12741" y="21122"/>
                  </a:cubicBezTo>
                  <a:cubicBezTo>
                    <a:pt x="12786" y="21179"/>
                    <a:pt x="12843" y="21235"/>
                    <a:pt x="12900" y="21292"/>
                  </a:cubicBezTo>
                  <a:cubicBezTo>
                    <a:pt x="12956" y="21326"/>
                    <a:pt x="13013" y="21372"/>
                    <a:pt x="13081" y="21406"/>
                  </a:cubicBezTo>
                  <a:cubicBezTo>
                    <a:pt x="13138" y="21440"/>
                    <a:pt x="13206" y="21462"/>
                    <a:pt x="13274" y="21485"/>
                  </a:cubicBezTo>
                  <a:cubicBezTo>
                    <a:pt x="13353" y="21508"/>
                    <a:pt x="13421" y="21530"/>
                    <a:pt x="13501" y="21530"/>
                  </a:cubicBezTo>
                  <a:cubicBezTo>
                    <a:pt x="13535" y="21542"/>
                    <a:pt x="13580" y="21553"/>
                    <a:pt x="13614" y="21553"/>
                  </a:cubicBezTo>
                  <a:cubicBezTo>
                    <a:pt x="13648" y="21553"/>
                    <a:pt x="13671" y="21542"/>
                    <a:pt x="13705" y="21542"/>
                  </a:cubicBezTo>
                  <a:cubicBezTo>
                    <a:pt x="13784" y="21530"/>
                    <a:pt x="13864" y="21519"/>
                    <a:pt x="13932" y="21496"/>
                  </a:cubicBezTo>
                  <a:cubicBezTo>
                    <a:pt x="14000" y="21474"/>
                    <a:pt x="14079" y="21440"/>
                    <a:pt x="14136" y="21406"/>
                  </a:cubicBezTo>
                  <a:cubicBezTo>
                    <a:pt x="14170" y="21394"/>
                    <a:pt x="14204" y="21394"/>
                    <a:pt x="14227" y="21372"/>
                  </a:cubicBezTo>
                  <a:lnTo>
                    <a:pt x="15883" y="20305"/>
                  </a:lnTo>
                  <a:lnTo>
                    <a:pt x="15883" y="35337"/>
                  </a:lnTo>
                  <a:cubicBezTo>
                    <a:pt x="15509" y="35224"/>
                    <a:pt x="15134" y="35167"/>
                    <a:pt x="14749" y="35167"/>
                  </a:cubicBezTo>
                  <a:cubicBezTo>
                    <a:pt x="14159" y="35167"/>
                    <a:pt x="13580" y="35314"/>
                    <a:pt x="13081" y="35609"/>
                  </a:cubicBezTo>
                  <a:cubicBezTo>
                    <a:pt x="12406" y="34560"/>
                    <a:pt x="11306" y="34035"/>
                    <a:pt x="10207" y="34035"/>
                  </a:cubicBezTo>
                  <a:cubicBezTo>
                    <a:pt x="9108" y="34035"/>
                    <a:pt x="8010" y="34560"/>
                    <a:pt x="7341" y="35609"/>
                  </a:cubicBezTo>
                  <a:cubicBezTo>
                    <a:pt x="6799" y="35303"/>
                    <a:pt x="6226" y="35163"/>
                    <a:pt x="5669" y="35163"/>
                  </a:cubicBezTo>
                  <a:cubicBezTo>
                    <a:pt x="3893" y="35163"/>
                    <a:pt x="2269" y="36584"/>
                    <a:pt x="2269" y="38570"/>
                  </a:cubicBezTo>
                  <a:lnTo>
                    <a:pt x="2269" y="40839"/>
                  </a:lnTo>
                  <a:lnTo>
                    <a:pt x="1135" y="40839"/>
                  </a:lnTo>
                  <a:cubicBezTo>
                    <a:pt x="511" y="40839"/>
                    <a:pt x="1" y="41350"/>
                    <a:pt x="1" y="41974"/>
                  </a:cubicBezTo>
                  <a:cubicBezTo>
                    <a:pt x="1" y="42598"/>
                    <a:pt x="511" y="43108"/>
                    <a:pt x="1135" y="43108"/>
                  </a:cubicBezTo>
                  <a:lnTo>
                    <a:pt x="71473" y="43108"/>
                  </a:lnTo>
                  <a:cubicBezTo>
                    <a:pt x="72097" y="43108"/>
                    <a:pt x="72607" y="42598"/>
                    <a:pt x="72607" y="41974"/>
                  </a:cubicBezTo>
                  <a:cubicBezTo>
                    <a:pt x="72607" y="41350"/>
                    <a:pt x="72097" y="40839"/>
                    <a:pt x="71473" y="40839"/>
                  </a:cubicBezTo>
                  <a:lnTo>
                    <a:pt x="71473" y="40851"/>
                  </a:lnTo>
                  <a:lnTo>
                    <a:pt x="70338" y="40851"/>
                  </a:lnTo>
                  <a:lnTo>
                    <a:pt x="70338" y="38582"/>
                  </a:lnTo>
                  <a:cubicBezTo>
                    <a:pt x="70338" y="36517"/>
                    <a:pt x="69011" y="35178"/>
                    <a:pt x="66935" y="35178"/>
                  </a:cubicBezTo>
                  <a:cubicBezTo>
                    <a:pt x="66356" y="35178"/>
                    <a:pt x="65778" y="35326"/>
                    <a:pt x="65267" y="35621"/>
                  </a:cubicBezTo>
                  <a:cubicBezTo>
                    <a:pt x="64598" y="34571"/>
                    <a:pt x="63500" y="34047"/>
                    <a:pt x="62402" y="34047"/>
                  </a:cubicBezTo>
                  <a:cubicBezTo>
                    <a:pt x="61305" y="34047"/>
                    <a:pt x="60207" y="34571"/>
                    <a:pt x="59538" y="35621"/>
                  </a:cubicBezTo>
                  <a:cubicBezTo>
                    <a:pt x="59027" y="35326"/>
                    <a:pt x="58449" y="35178"/>
                    <a:pt x="57859" y="35178"/>
                  </a:cubicBezTo>
                  <a:cubicBezTo>
                    <a:pt x="57473" y="35178"/>
                    <a:pt x="57087" y="35246"/>
                    <a:pt x="56724" y="35382"/>
                  </a:cubicBezTo>
                  <a:lnTo>
                    <a:pt x="56724" y="20305"/>
                  </a:lnTo>
                  <a:lnTo>
                    <a:pt x="58381" y="21383"/>
                  </a:lnTo>
                  <a:cubicBezTo>
                    <a:pt x="58415" y="21394"/>
                    <a:pt x="58460" y="21417"/>
                    <a:pt x="58494" y="21428"/>
                  </a:cubicBezTo>
                  <a:cubicBezTo>
                    <a:pt x="58528" y="21451"/>
                    <a:pt x="58562" y="21462"/>
                    <a:pt x="58608" y="21485"/>
                  </a:cubicBezTo>
                  <a:cubicBezTo>
                    <a:pt x="58732" y="21530"/>
                    <a:pt x="58857" y="21553"/>
                    <a:pt x="58993" y="21564"/>
                  </a:cubicBezTo>
                  <a:cubicBezTo>
                    <a:pt x="59129" y="21553"/>
                    <a:pt x="59266" y="21530"/>
                    <a:pt x="59390" y="21485"/>
                  </a:cubicBezTo>
                  <a:cubicBezTo>
                    <a:pt x="59413" y="21474"/>
                    <a:pt x="59447" y="21462"/>
                    <a:pt x="59470" y="21451"/>
                  </a:cubicBezTo>
                  <a:cubicBezTo>
                    <a:pt x="59583" y="21394"/>
                    <a:pt x="59685" y="21326"/>
                    <a:pt x="59776" y="21235"/>
                  </a:cubicBezTo>
                  <a:cubicBezTo>
                    <a:pt x="59799" y="21224"/>
                    <a:pt x="59810" y="21201"/>
                    <a:pt x="59822" y="21179"/>
                  </a:cubicBezTo>
                  <a:cubicBezTo>
                    <a:pt x="59867" y="21133"/>
                    <a:pt x="59912" y="21088"/>
                    <a:pt x="59946" y="21043"/>
                  </a:cubicBezTo>
                  <a:cubicBezTo>
                    <a:pt x="59958" y="21008"/>
                    <a:pt x="59969" y="20974"/>
                    <a:pt x="59980" y="20952"/>
                  </a:cubicBezTo>
                  <a:cubicBezTo>
                    <a:pt x="60014" y="20884"/>
                    <a:pt x="60037" y="20816"/>
                    <a:pt x="60060" y="20736"/>
                  </a:cubicBezTo>
                  <a:cubicBezTo>
                    <a:pt x="60082" y="20668"/>
                    <a:pt x="60094" y="20589"/>
                    <a:pt x="60105" y="20521"/>
                  </a:cubicBezTo>
                  <a:cubicBezTo>
                    <a:pt x="60105" y="20487"/>
                    <a:pt x="60128" y="20453"/>
                    <a:pt x="60128" y="20419"/>
                  </a:cubicBezTo>
                  <a:lnTo>
                    <a:pt x="60128" y="15881"/>
                  </a:lnTo>
                  <a:cubicBezTo>
                    <a:pt x="60128" y="15847"/>
                    <a:pt x="60105" y="15813"/>
                    <a:pt x="60105" y="15767"/>
                  </a:cubicBezTo>
                  <a:cubicBezTo>
                    <a:pt x="60094" y="15699"/>
                    <a:pt x="60082" y="15620"/>
                    <a:pt x="60060" y="15552"/>
                  </a:cubicBezTo>
                  <a:cubicBezTo>
                    <a:pt x="60037" y="15472"/>
                    <a:pt x="60003" y="15415"/>
                    <a:pt x="59969" y="15347"/>
                  </a:cubicBezTo>
                  <a:cubicBezTo>
                    <a:pt x="59935" y="15291"/>
                    <a:pt x="59901" y="15234"/>
                    <a:pt x="59856" y="15177"/>
                  </a:cubicBezTo>
                  <a:cubicBezTo>
                    <a:pt x="59810" y="15109"/>
                    <a:pt x="59753" y="15064"/>
                    <a:pt x="59685" y="15007"/>
                  </a:cubicBezTo>
                  <a:cubicBezTo>
                    <a:pt x="59663" y="14984"/>
                    <a:pt x="59640" y="14950"/>
                    <a:pt x="59606" y="14928"/>
                  </a:cubicBezTo>
                  <a:lnTo>
                    <a:pt x="36916" y="179"/>
                  </a:lnTo>
                  <a:cubicBezTo>
                    <a:pt x="36729" y="60"/>
                    <a:pt x="36514" y="1"/>
                    <a:pt x="3629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687;p21">
              <a:extLst>
                <a:ext uri="{FF2B5EF4-FFF2-40B4-BE49-F238E27FC236}">
                  <a16:creationId xmlns:a16="http://schemas.microsoft.com/office/drawing/2014/main" id="{FDDA2861-40EC-4440-8A09-9EBF75658EB9}"/>
                </a:ext>
              </a:extLst>
            </p:cNvPr>
            <p:cNvSpPr/>
            <p:nvPr/>
          </p:nvSpPr>
          <p:spPr>
            <a:xfrm>
              <a:off x="-1522805" y="2401940"/>
              <a:ext cx="50154" cy="23538"/>
            </a:xfrm>
            <a:custGeom>
              <a:avLst/>
              <a:gdLst/>
              <a:ahLst/>
              <a:cxnLst/>
              <a:rect l="l" t="t" r="r" b="b"/>
              <a:pathLst>
                <a:path w="8555" h="4015" extrusionOk="0">
                  <a:moveTo>
                    <a:pt x="4266" y="1"/>
                  </a:moveTo>
                  <a:cubicBezTo>
                    <a:pt x="2621" y="1"/>
                    <a:pt x="1112" y="886"/>
                    <a:pt x="306" y="2326"/>
                  </a:cubicBezTo>
                  <a:cubicBezTo>
                    <a:pt x="0" y="2871"/>
                    <a:pt x="193" y="3563"/>
                    <a:pt x="749" y="3869"/>
                  </a:cubicBezTo>
                  <a:cubicBezTo>
                    <a:pt x="924" y="3968"/>
                    <a:pt x="1114" y="4014"/>
                    <a:pt x="1301" y="4014"/>
                  </a:cubicBezTo>
                  <a:cubicBezTo>
                    <a:pt x="1698" y="4014"/>
                    <a:pt x="2084" y="3804"/>
                    <a:pt x="2292" y="3427"/>
                  </a:cubicBezTo>
                  <a:cubicBezTo>
                    <a:pt x="2723" y="2650"/>
                    <a:pt x="3500" y="2261"/>
                    <a:pt x="4277" y="2261"/>
                  </a:cubicBezTo>
                  <a:cubicBezTo>
                    <a:pt x="5054" y="2261"/>
                    <a:pt x="5831" y="2650"/>
                    <a:pt x="6262" y="3427"/>
                  </a:cubicBezTo>
                  <a:cubicBezTo>
                    <a:pt x="6471" y="3804"/>
                    <a:pt x="6856" y="4014"/>
                    <a:pt x="7253" y="4014"/>
                  </a:cubicBezTo>
                  <a:cubicBezTo>
                    <a:pt x="7441" y="4014"/>
                    <a:pt x="7631" y="3968"/>
                    <a:pt x="7805" y="3869"/>
                  </a:cubicBezTo>
                  <a:cubicBezTo>
                    <a:pt x="8361" y="3563"/>
                    <a:pt x="8554" y="2871"/>
                    <a:pt x="8248" y="2326"/>
                  </a:cubicBezTo>
                  <a:cubicBezTo>
                    <a:pt x="7442" y="886"/>
                    <a:pt x="5922" y="1"/>
                    <a:pt x="427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688;p21">
              <a:extLst>
                <a:ext uri="{FF2B5EF4-FFF2-40B4-BE49-F238E27FC236}">
                  <a16:creationId xmlns:a16="http://schemas.microsoft.com/office/drawing/2014/main" id="{36D652A5-3F10-424B-BD22-7814C4B981B9}"/>
                </a:ext>
              </a:extLst>
            </p:cNvPr>
            <p:cNvSpPr/>
            <p:nvPr/>
          </p:nvSpPr>
          <p:spPr>
            <a:xfrm>
              <a:off x="-1545950" y="2375272"/>
              <a:ext cx="96444" cy="37174"/>
            </a:xfrm>
            <a:custGeom>
              <a:avLst/>
              <a:gdLst/>
              <a:ahLst/>
              <a:cxnLst/>
              <a:rect l="l" t="t" r="r" b="b"/>
              <a:pathLst>
                <a:path w="16451" h="6341" extrusionOk="0">
                  <a:moveTo>
                    <a:pt x="8225" y="0"/>
                  </a:moveTo>
                  <a:cubicBezTo>
                    <a:pt x="4935" y="0"/>
                    <a:pt x="1906" y="1782"/>
                    <a:pt x="306" y="4652"/>
                  </a:cubicBezTo>
                  <a:cubicBezTo>
                    <a:pt x="0" y="5196"/>
                    <a:pt x="193" y="5888"/>
                    <a:pt x="738" y="6195"/>
                  </a:cubicBezTo>
                  <a:cubicBezTo>
                    <a:pt x="913" y="6293"/>
                    <a:pt x="1104" y="6340"/>
                    <a:pt x="1292" y="6340"/>
                  </a:cubicBezTo>
                  <a:cubicBezTo>
                    <a:pt x="1688" y="6340"/>
                    <a:pt x="2073" y="6133"/>
                    <a:pt x="2280" y="5764"/>
                  </a:cubicBezTo>
                  <a:cubicBezTo>
                    <a:pt x="3579" y="3438"/>
                    <a:pt x="5902" y="2275"/>
                    <a:pt x="8225" y="2275"/>
                  </a:cubicBezTo>
                  <a:cubicBezTo>
                    <a:pt x="10548" y="2275"/>
                    <a:pt x="12871" y="3438"/>
                    <a:pt x="14170" y="5764"/>
                  </a:cubicBezTo>
                  <a:lnTo>
                    <a:pt x="14158" y="5764"/>
                  </a:lnTo>
                  <a:cubicBezTo>
                    <a:pt x="14366" y="6133"/>
                    <a:pt x="14751" y="6340"/>
                    <a:pt x="15147" y="6340"/>
                  </a:cubicBezTo>
                  <a:cubicBezTo>
                    <a:pt x="15335" y="6340"/>
                    <a:pt x="15526" y="6293"/>
                    <a:pt x="15701" y="6195"/>
                  </a:cubicBezTo>
                  <a:cubicBezTo>
                    <a:pt x="16257" y="5888"/>
                    <a:pt x="16450" y="5196"/>
                    <a:pt x="16144" y="4652"/>
                  </a:cubicBezTo>
                  <a:cubicBezTo>
                    <a:pt x="14533" y="1782"/>
                    <a:pt x="11504" y="0"/>
                    <a:pt x="82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689;p21">
              <a:extLst>
                <a:ext uri="{FF2B5EF4-FFF2-40B4-BE49-F238E27FC236}">
                  <a16:creationId xmlns:a16="http://schemas.microsoft.com/office/drawing/2014/main" id="{24483B90-9FC6-4449-B55B-E590FF23166A}"/>
                </a:ext>
              </a:extLst>
            </p:cNvPr>
            <p:cNvSpPr/>
            <p:nvPr/>
          </p:nvSpPr>
          <p:spPr>
            <a:xfrm>
              <a:off x="-1569295" y="2348732"/>
              <a:ext cx="143133" cy="50887"/>
            </a:xfrm>
            <a:custGeom>
              <a:avLst/>
              <a:gdLst/>
              <a:ahLst/>
              <a:cxnLst/>
              <a:rect l="l" t="t" r="r" b="b"/>
              <a:pathLst>
                <a:path w="24415" h="8680" extrusionOk="0">
                  <a:moveTo>
                    <a:pt x="12196" y="1"/>
                  </a:moveTo>
                  <a:cubicBezTo>
                    <a:pt x="7272" y="1"/>
                    <a:pt x="2723" y="2667"/>
                    <a:pt x="318" y="6967"/>
                  </a:cubicBezTo>
                  <a:cubicBezTo>
                    <a:pt x="0" y="7511"/>
                    <a:pt x="204" y="8203"/>
                    <a:pt x="749" y="8509"/>
                  </a:cubicBezTo>
                  <a:cubicBezTo>
                    <a:pt x="919" y="8600"/>
                    <a:pt x="1112" y="8657"/>
                    <a:pt x="1305" y="8657"/>
                  </a:cubicBezTo>
                  <a:cubicBezTo>
                    <a:pt x="1713" y="8657"/>
                    <a:pt x="2099" y="8430"/>
                    <a:pt x="2292" y="8067"/>
                  </a:cubicBezTo>
                  <a:cubicBezTo>
                    <a:pt x="4300" y="4482"/>
                    <a:pt x="8089" y="2270"/>
                    <a:pt x="12196" y="2270"/>
                  </a:cubicBezTo>
                  <a:cubicBezTo>
                    <a:pt x="16303" y="2270"/>
                    <a:pt x="20092" y="4482"/>
                    <a:pt x="22100" y="8067"/>
                  </a:cubicBezTo>
                  <a:cubicBezTo>
                    <a:pt x="22302" y="8456"/>
                    <a:pt x="22696" y="8679"/>
                    <a:pt x="23106" y="8679"/>
                  </a:cubicBezTo>
                  <a:cubicBezTo>
                    <a:pt x="23295" y="8679"/>
                    <a:pt x="23487" y="8632"/>
                    <a:pt x="23665" y="8532"/>
                  </a:cubicBezTo>
                  <a:cubicBezTo>
                    <a:pt x="24221" y="8226"/>
                    <a:pt x="24414" y="7511"/>
                    <a:pt x="24085" y="6967"/>
                  </a:cubicBezTo>
                  <a:cubicBezTo>
                    <a:pt x="21669" y="2667"/>
                    <a:pt x="17131" y="1"/>
                    <a:pt x="1219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690;p21">
              <a:extLst>
                <a:ext uri="{FF2B5EF4-FFF2-40B4-BE49-F238E27FC236}">
                  <a16:creationId xmlns:a16="http://schemas.microsoft.com/office/drawing/2014/main" id="{9DFBB278-C654-4765-8BC3-E9048C41772D}"/>
                </a:ext>
              </a:extLst>
            </p:cNvPr>
            <p:cNvSpPr/>
            <p:nvPr/>
          </p:nvSpPr>
          <p:spPr>
            <a:xfrm>
              <a:off x="-1592440" y="2322128"/>
              <a:ext cx="190086" cy="64388"/>
            </a:xfrm>
            <a:custGeom>
              <a:avLst/>
              <a:gdLst/>
              <a:ahLst/>
              <a:cxnLst/>
              <a:rect l="l" t="t" r="r" b="b"/>
              <a:pathLst>
                <a:path w="32424" h="10983" extrusionOk="0">
                  <a:moveTo>
                    <a:pt x="16155" y="1"/>
                  </a:moveTo>
                  <a:cubicBezTo>
                    <a:pt x="9575" y="1"/>
                    <a:pt x="3517" y="3552"/>
                    <a:pt x="306" y="9292"/>
                  </a:cubicBezTo>
                  <a:cubicBezTo>
                    <a:pt x="0" y="9837"/>
                    <a:pt x="193" y="10529"/>
                    <a:pt x="738" y="10835"/>
                  </a:cubicBezTo>
                  <a:cubicBezTo>
                    <a:pt x="916" y="10934"/>
                    <a:pt x="1108" y="10980"/>
                    <a:pt x="1297" y="10980"/>
                  </a:cubicBezTo>
                  <a:cubicBezTo>
                    <a:pt x="1698" y="10980"/>
                    <a:pt x="2084" y="10770"/>
                    <a:pt x="2292" y="10393"/>
                  </a:cubicBezTo>
                  <a:cubicBezTo>
                    <a:pt x="5094" y="5378"/>
                    <a:pt x="10403" y="2270"/>
                    <a:pt x="16155" y="2270"/>
                  </a:cubicBezTo>
                  <a:cubicBezTo>
                    <a:pt x="21907" y="2270"/>
                    <a:pt x="27216" y="5378"/>
                    <a:pt x="30030" y="10393"/>
                  </a:cubicBezTo>
                  <a:cubicBezTo>
                    <a:pt x="30223" y="10756"/>
                    <a:pt x="30597" y="10971"/>
                    <a:pt x="31005" y="10983"/>
                  </a:cubicBezTo>
                  <a:cubicBezTo>
                    <a:pt x="31868" y="10983"/>
                    <a:pt x="32424" y="10052"/>
                    <a:pt x="31992" y="9292"/>
                  </a:cubicBezTo>
                  <a:cubicBezTo>
                    <a:pt x="28782" y="3552"/>
                    <a:pt x="22724" y="1"/>
                    <a:pt x="1615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91;p21">
              <a:extLst>
                <a:ext uri="{FF2B5EF4-FFF2-40B4-BE49-F238E27FC236}">
                  <a16:creationId xmlns:a16="http://schemas.microsoft.com/office/drawing/2014/main" id="{31CE0E67-9627-4D42-A053-56C583B20CC6}"/>
                </a:ext>
              </a:extLst>
            </p:cNvPr>
            <p:cNvSpPr/>
            <p:nvPr/>
          </p:nvSpPr>
          <p:spPr>
            <a:xfrm>
              <a:off x="-1615720" y="2295530"/>
              <a:ext cx="235913" cy="78006"/>
            </a:xfrm>
            <a:custGeom>
              <a:avLst/>
              <a:gdLst/>
              <a:ahLst/>
              <a:cxnLst/>
              <a:rect l="l" t="t" r="r" b="b"/>
              <a:pathLst>
                <a:path w="40241" h="13306" extrusionOk="0">
                  <a:moveTo>
                    <a:pt x="20126" y="0"/>
                  </a:moveTo>
                  <a:cubicBezTo>
                    <a:pt x="11901" y="0"/>
                    <a:pt x="4323" y="4447"/>
                    <a:pt x="318" y="11617"/>
                  </a:cubicBezTo>
                  <a:cubicBezTo>
                    <a:pt x="1" y="12162"/>
                    <a:pt x="205" y="12854"/>
                    <a:pt x="749" y="13160"/>
                  </a:cubicBezTo>
                  <a:cubicBezTo>
                    <a:pt x="922" y="13257"/>
                    <a:pt x="1109" y="13303"/>
                    <a:pt x="1294" y="13303"/>
                  </a:cubicBezTo>
                  <a:cubicBezTo>
                    <a:pt x="1693" y="13303"/>
                    <a:pt x="2083" y="13090"/>
                    <a:pt x="2292" y="12718"/>
                  </a:cubicBezTo>
                  <a:cubicBezTo>
                    <a:pt x="5900" y="6262"/>
                    <a:pt x="12718" y="2269"/>
                    <a:pt x="20115" y="2269"/>
                  </a:cubicBezTo>
                  <a:cubicBezTo>
                    <a:pt x="27512" y="2269"/>
                    <a:pt x="34330" y="6262"/>
                    <a:pt x="37949" y="12718"/>
                  </a:cubicBezTo>
                  <a:cubicBezTo>
                    <a:pt x="38157" y="13095"/>
                    <a:pt x="38543" y="13305"/>
                    <a:pt x="38940" y="13305"/>
                  </a:cubicBezTo>
                  <a:cubicBezTo>
                    <a:pt x="39127" y="13305"/>
                    <a:pt x="39317" y="13258"/>
                    <a:pt x="39492" y="13160"/>
                  </a:cubicBezTo>
                  <a:cubicBezTo>
                    <a:pt x="40048" y="12854"/>
                    <a:pt x="40240" y="12162"/>
                    <a:pt x="39934" y="11617"/>
                  </a:cubicBezTo>
                  <a:cubicBezTo>
                    <a:pt x="35918" y="4447"/>
                    <a:pt x="28340" y="0"/>
                    <a:pt x="201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TextBox 60">
            <a:extLst>
              <a:ext uri="{FF2B5EF4-FFF2-40B4-BE49-F238E27FC236}">
                <a16:creationId xmlns:a16="http://schemas.microsoft.com/office/drawing/2014/main" id="{9FE4F8C6-BF64-45DA-9DB7-BD282EAD4918}"/>
              </a:ext>
            </a:extLst>
          </p:cNvPr>
          <p:cNvSpPr txBox="1"/>
          <p:nvPr/>
        </p:nvSpPr>
        <p:spPr>
          <a:xfrm>
            <a:off x="3443804" y="1319239"/>
            <a:ext cx="5027534" cy="1600438"/>
          </a:xfrm>
          <a:prstGeom prst="rect">
            <a:avLst/>
          </a:prstGeom>
          <a:noFill/>
        </p:spPr>
        <p:txBody>
          <a:bodyPr wrap="square" rtlCol="0">
            <a:spAutoFit/>
          </a:bodyPr>
          <a:lstStyle/>
          <a:p>
            <a:r>
              <a:rPr lang="en-US" dirty="0">
                <a:latin typeface="Montserrat Light" panose="020B0604020202020204" charset="0"/>
                <a:ea typeface="EB Garamond" panose="00000500000000000000" pitchFamily="2" charset="0"/>
              </a:rPr>
              <a:t>Columns to drop: </a:t>
            </a:r>
            <a:r>
              <a:rPr lang="en-US" dirty="0" err="1">
                <a:latin typeface="Montserrat Light" panose="020B0604020202020204" charset="0"/>
                <a:ea typeface="EB Garamond" panose="00000500000000000000" pitchFamily="2" charset="0"/>
              </a:rPr>
              <a:t>assessment_date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cross_reference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date_exterior_condition</a:t>
            </a:r>
            <a:r>
              <a:rPr lang="en-US" dirty="0">
                <a:latin typeface="Montserrat Light" panose="020B0604020202020204" charset="0"/>
                <a:ea typeface="EB Garamond" panose="00000500000000000000" pitchFamily="2" charset="0"/>
              </a:rPr>
              <a:t>, fuel, mailing_address_1, mailing_address_2, </a:t>
            </a:r>
            <a:r>
              <a:rPr lang="en-US" dirty="0" err="1">
                <a:latin typeface="Montserrat Light" panose="020B0604020202020204" charset="0"/>
                <a:ea typeface="EB Garamond" panose="00000500000000000000" pitchFamily="2" charset="0"/>
              </a:rPr>
              <a:t>mailing_care_of</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mailing_city_state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mailing_street</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mailing_zip</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market_value_date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other_building</a:t>
            </a:r>
            <a:r>
              <a:rPr lang="en-US" dirty="0">
                <a:latin typeface="Montserrat Light" panose="020B0604020202020204" charset="0"/>
                <a:ea typeface="EB Garamond" panose="00000500000000000000" pitchFamily="2" charset="0"/>
              </a:rPr>
              <a:t>, owner_2, </a:t>
            </a:r>
            <a:r>
              <a:rPr lang="en-US" dirty="0" err="1">
                <a:latin typeface="Montserrat Light" panose="020B0604020202020204" charset="0"/>
                <a:ea typeface="EB Garamond" panose="00000500000000000000" pitchFamily="2" charset="0"/>
              </a:rPr>
              <a:t>quality_grade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separate_utilities</a:t>
            </a:r>
            <a:r>
              <a:rPr lang="en-US" dirty="0">
                <a:latin typeface="Montserrat Light" panose="020B0604020202020204" charset="0"/>
                <a:ea typeface="EB Garamond" panose="00000500000000000000" pitchFamily="2" charset="0"/>
              </a:rPr>
              <a:t>, sewer, </a:t>
            </a:r>
            <a:r>
              <a:rPr lang="en-US" dirty="0" err="1">
                <a:latin typeface="Montserrat Light" panose="020B0604020202020204" charset="0"/>
                <a:ea typeface="EB Garamond" panose="00000500000000000000" pitchFamily="2" charset="0"/>
              </a:rPr>
              <a:t>site_type</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street_direction</a:t>
            </a:r>
            <a:r>
              <a:rPr lang="en-US" dirty="0">
                <a:latin typeface="Montserrat Light" panose="020B0604020202020204" charset="0"/>
                <a:ea typeface="EB Garamond" panose="00000500000000000000" pitchFamily="2" charset="0"/>
              </a:rPr>
              <a:t>, suffix, unfinished, unit, utility</a:t>
            </a:r>
            <a:endParaRPr lang="en-ID" dirty="0">
              <a:latin typeface="Montserrat Light" panose="020B0604020202020204" charset="0"/>
              <a:ea typeface="EB Garamond" panose="00000500000000000000" pitchFamily="2" charset="0"/>
            </a:endParaRPr>
          </a:p>
        </p:txBody>
      </p:sp>
      <p:pic>
        <p:nvPicPr>
          <p:cNvPr id="63" name="Graphic 62" descr="Question mark">
            <a:extLst>
              <a:ext uri="{FF2B5EF4-FFF2-40B4-BE49-F238E27FC236}">
                <a16:creationId xmlns:a16="http://schemas.microsoft.com/office/drawing/2014/main" id="{FC6F8331-411C-424C-B615-9E52824A6D4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367897" y="3401459"/>
            <a:ext cx="498872" cy="498872"/>
          </a:xfrm>
          <a:prstGeom prst="rect">
            <a:avLst/>
          </a:prstGeom>
        </p:spPr>
      </p:pic>
      <p:sp>
        <p:nvSpPr>
          <p:cNvPr id="66" name="Google Shape;681;p21">
            <a:extLst>
              <a:ext uri="{FF2B5EF4-FFF2-40B4-BE49-F238E27FC236}">
                <a16:creationId xmlns:a16="http://schemas.microsoft.com/office/drawing/2014/main" id="{E5CA6A34-AC87-4D11-8E83-4DC638DFA279}"/>
              </a:ext>
            </a:extLst>
          </p:cNvPr>
          <p:cNvSpPr txBox="1"/>
          <p:nvPr/>
        </p:nvSpPr>
        <p:spPr>
          <a:xfrm>
            <a:off x="997685" y="3984941"/>
            <a:ext cx="1316830" cy="975923"/>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sz="1200" dirty="0">
                <a:solidFill>
                  <a:srgbClr val="434343"/>
                </a:solidFill>
                <a:latin typeface="Montserrat ExtraBold"/>
                <a:ea typeface="Montserrat ExtraBold"/>
                <a:cs typeface="Montserrat ExtraBold"/>
                <a:sym typeface="Montserrat ExtraBold"/>
              </a:rPr>
              <a:t>Drop Columns</a:t>
            </a:r>
            <a:endParaRPr sz="1200" dirty="0">
              <a:solidFill>
                <a:srgbClr val="434343"/>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r>
              <a:rPr lang="en" sz="1200" dirty="0">
                <a:solidFill>
                  <a:srgbClr val="434343"/>
                </a:solidFill>
                <a:latin typeface="EB Garamond"/>
                <a:ea typeface="EB Garamond"/>
                <a:cs typeface="EB Garamond"/>
                <a:sym typeface="EB Garamond"/>
              </a:rPr>
              <a:t>No information from metadata.philly.gov</a:t>
            </a:r>
            <a:endParaRPr sz="1200" dirty="0">
              <a:solidFill>
                <a:srgbClr val="434343"/>
              </a:solidFill>
              <a:latin typeface="EB Garamond"/>
              <a:ea typeface="EB Garamond"/>
              <a:cs typeface="EB Garamond"/>
              <a:sym typeface="EB Garamond"/>
            </a:endParaRPr>
          </a:p>
        </p:txBody>
      </p:sp>
      <p:sp>
        <p:nvSpPr>
          <p:cNvPr id="67" name="TextBox 66">
            <a:extLst>
              <a:ext uri="{FF2B5EF4-FFF2-40B4-BE49-F238E27FC236}">
                <a16:creationId xmlns:a16="http://schemas.microsoft.com/office/drawing/2014/main" id="{999F0784-6FEB-4DCB-9290-51E2D565CF31}"/>
              </a:ext>
            </a:extLst>
          </p:cNvPr>
          <p:cNvSpPr txBox="1"/>
          <p:nvPr/>
        </p:nvSpPr>
        <p:spPr>
          <a:xfrm>
            <a:off x="3443804" y="3427540"/>
            <a:ext cx="4795523" cy="307777"/>
          </a:xfrm>
          <a:prstGeom prst="rect">
            <a:avLst/>
          </a:prstGeom>
          <a:noFill/>
        </p:spPr>
        <p:txBody>
          <a:bodyPr wrap="square" rtlCol="0">
            <a:spAutoFit/>
          </a:bodyPr>
          <a:lstStyle/>
          <a:p>
            <a:r>
              <a:rPr lang="en-US" dirty="0" err="1">
                <a:latin typeface="Montserrat Light" panose="020B0604020202020204" charset="0"/>
                <a:ea typeface="EB Garamond" panose="00000500000000000000" pitchFamily="2" charset="0"/>
              </a:rPr>
              <a:t>beginning_point</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homestead_exemption</a:t>
            </a:r>
            <a:r>
              <a:rPr lang="en-US" dirty="0">
                <a:latin typeface="Montserrat Light" panose="020B0604020202020204" charset="0"/>
                <a:ea typeface="EB Garamond" panose="00000500000000000000" pitchFamily="2" charset="0"/>
              </a:rPr>
              <a:t>, </a:t>
            </a:r>
            <a:r>
              <a:rPr lang="en-US" dirty="0" err="1">
                <a:latin typeface="Montserrat Light" panose="020B0604020202020204" charset="0"/>
                <a:ea typeface="EB Garamond" panose="00000500000000000000" pitchFamily="2" charset="0"/>
              </a:rPr>
              <a:t>object_id</a:t>
            </a:r>
            <a:endParaRPr lang="en-ID" dirty="0">
              <a:latin typeface="Montserrat Light" panose="020B0604020202020204" charset="0"/>
              <a:ea typeface="EB Garamond" panose="00000500000000000000" pitchFamily="2" charset="0"/>
            </a:endParaRPr>
          </a:p>
        </p:txBody>
      </p:sp>
      <p:pic>
        <p:nvPicPr>
          <p:cNvPr id="69" name="Picture 68">
            <a:extLst>
              <a:ext uri="{FF2B5EF4-FFF2-40B4-BE49-F238E27FC236}">
                <a16:creationId xmlns:a16="http://schemas.microsoft.com/office/drawing/2014/main" id="{096A9501-2716-437C-94E1-4F7A98CC102D}"/>
              </a:ext>
            </a:extLst>
          </p:cNvPr>
          <p:cNvPicPr>
            <a:picLocks noChangeAspect="1"/>
          </p:cNvPicPr>
          <p:nvPr/>
        </p:nvPicPr>
        <p:blipFill>
          <a:blip r:embed="rId4"/>
          <a:stretch>
            <a:fillRect/>
          </a:stretch>
        </p:blipFill>
        <p:spPr>
          <a:xfrm>
            <a:off x="6081993" y="1019184"/>
            <a:ext cx="2884109" cy="300055"/>
          </a:xfrm>
          <a:prstGeom prst="rect">
            <a:avLst/>
          </a:prstGeom>
        </p:spPr>
      </p:pic>
      <p:sp>
        <p:nvSpPr>
          <p:cNvPr id="21" name="TextBox 20">
            <a:extLst>
              <a:ext uri="{FF2B5EF4-FFF2-40B4-BE49-F238E27FC236}">
                <a16:creationId xmlns:a16="http://schemas.microsoft.com/office/drawing/2014/main" id="{598ECAD6-3E56-4C71-B92B-F628669A17A9}"/>
              </a:ext>
            </a:extLst>
          </p:cNvPr>
          <p:cNvSpPr txBox="1"/>
          <p:nvPr/>
        </p:nvSpPr>
        <p:spPr>
          <a:xfrm>
            <a:off x="3443804" y="3847714"/>
            <a:ext cx="4186706"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Before </a:t>
            </a:r>
            <a:r>
              <a:rPr lang="en-US" dirty="0">
                <a:latin typeface="Montserrat Light" panose="020B0604020202020204" charset="0"/>
                <a:ea typeface="EB Garamond" panose="00000500000000000000" pitchFamily="2" charset="0"/>
              </a:rPr>
              <a:t>handling </a:t>
            </a:r>
            <a:r>
              <a:rPr lang="en-US" dirty="0" smtClean="0">
                <a:latin typeface="Montserrat Light" panose="020B0604020202020204" charset="0"/>
                <a:ea typeface="EB Garamond" panose="00000500000000000000" pitchFamily="2" charset="0"/>
              </a:rPr>
              <a:t>Drop Columns : </a:t>
            </a:r>
            <a:r>
              <a:rPr lang="en-US" dirty="0">
                <a:latin typeface="Montserrat Light" panose="020B0604020202020204" charset="0"/>
                <a:ea typeface="EB Garamond" panose="00000500000000000000" pitchFamily="2" charset="0"/>
              </a:rPr>
              <a:t>(</a:t>
            </a:r>
            <a:r>
              <a:rPr lang="en-US" b="1" dirty="0" smtClean="0">
                <a:latin typeface="Montserrat Light" panose="020B0604020202020204" charset="0"/>
                <a:ea typeface="EB Garamond" panose="00000500000000000000" pitchFamily="2" charset="0"/>
              </a:rPr>
              <a:t>461573 rows </a:t>
            </a:r>
            <a:r>
              <a:rPr lang="en-US" b="1" dirty="0">
                <a:latin typeface="Montserrat Light" panose="020B0604020202020204" charset="0"/>
                <a:ea typeface="EB Garamond" panose="00000500000000000000" pitchFamily="2" charset="0"/>
              </a:rPr>
              <a:t>, </a:t>
            </a:r>
            <a:r>
              <a:rPr lang="en-US" b="1" dirty="0" smtClean="0">
                <a:latin typeface="Montserrat Light" panose="020B0604020202020204" charset="0"/>
                <a:ea typeface="EB Garamond" panose="00000500000000000000" pitchFamily="2" charset="0"/>
              </a:rPr>
              <a:t>75 columns)</a:t>
            </a:r>
            <a:endParaRPr lang="en-ID" b="1" dirty="0">
              <a:latin typeface="Montserrat Light" panose="020B0604020202020204" charset="0"/>
              <a:ea typeface="EB Garamond" panose="00000500000000000000" pitchFamily="2" charset="0"/>
            </a:endParaRPr>
          </a:p>
        </p:txBody>
      </p:sp>
      <p:sp>
        <p:nvSpPr>
          <p:cNvPr id="23" name="TextBox 22">
            <a:extLst>
              <a:ext uri="{FF2B5EF4-FFF2-40B4-BE49-F238E27FC236}">
                <a16:creationId xmlns:a16="http://schemas.microsoft.com/office/drawing/2014/main" id="{598ECAD6-3E56-4C71-B92B-F628669A17A9}"/>
              </a:ext>
            </a:extLst>
          </p:cNvPr>
          <p:cNvSpPr txBox="1"/>
          <p:nvPr/>
        </p:nvSpPr>
        <p:spPr>
          <a:xfrm>
            <a:off x="3443804" y="4483331"/>
            <a:ext cx="4186706"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After </a:t>
            </a:r>
            <a:r>
              <a:rPr lang="en-US" dirty="0">
                <a:latin typeface="Montserrat Light" panose="020B0604020202020204" charset="0"/>
                <a:ea typeface="EB Garamond" panose="00000500000000000000" pitchFamily="2" charset="0"/>
              </a:rPr>
              <a:t>handling </a:t>
            </a:r>
            <a:r>
              <a:rPr lang="en-US" dirty="0" smtClean="0">
                <a:latin typeface="Montserrat Light" panose="020B0604020202020204" charset="0"/>
                <a:ea typeface="EB Garamond" panose="00000500000000000000" pitchFamily="2" charset="0"/>
              </a:rPr>
              <a:t>Drop Columns : </a:t>
            </a:r>
            <a:r>
              <a:rPr lang="en-US" dirty="0">
                <a:latin typeface="Montserrat Light" panose="020B0604020202020204" charset="0"/>
                <a:ea typeface="EB Garamond" panose="00000500000000000000" pitchFamily="2" charset="0"/>
              </a:rPr>
              <a:t>(</a:t>
            </a:r>
            <a:r>
              <a:rPr lang="en-US" b="1" dirty="0" smtClean="0">
                <a:latin typeface="Montserrat Light" panose="020B0604020202020204" charset="0"/>
                <a:ea typeface="EB Garamond" panose="00000500000000000000" pitchFamily="2" charset="0"/>
              </a:rPr>
              <a:t>461573 rows </a:t>
            </a:r>
            <a:r>
              <a:rPr lang="en-US" b="1" dirty="0">
                <a:latin typeface="Montserrat Light" panose="020B0604020202020204" charset="0"/>
                <a:ea typeface="EB Garamond" panose="00000500000000000000" pitchFamily="2" charset="0"/>
              </a:rPr>
              <a:t>, 2</a:t>
            </a:r>
            <a:r>
              <a:rPr lang="en-US" b="1" dirty="0" smtClean="0">
                <a:latin typeface="Montserrat Light" panose="020B0604020202020204" charset="0"/>
                <a:ea typeface="EB Garamond" panose="00000500000000000000" pitchFamily="2" charset="0"/>
              </a:rPr>
              <a:t>5 columns)</a:t>
            </a:r>
            <a:endParaRPr lang="en-ID" b="1" dirty="0">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97834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31AE-9C80-40A7-9E3D-11AD75A2AD73}"/>
              </a:ext>
            </a:extLst>
          </p:cNvPr>
          <p:cNvSpPr>
            <a:spLocks noGrp="1"/>
          </p:cNvSpPr>
          <p:nvPr>
            <p:ph type="ctrTitle"/>
          </p:nvPr>
        </p:nvSpPr>
        <p:spPr/>
        <p:txBody>
          <a:bodyPr/>
          <a:lstStyle/>
          <a:p>
            <a:r>
              <a:rPr lang="en-US" dirty="0"/>
              <a:t>Data Cleaning</a:t>
            </a:r>
            <a:endParaRPr lang="en-ID" dirty="0"/>
          </a:p>
        </p:txBody>
      </p:sp>
      <p:sp>
        <p:nvSpPr>
          <p:cNvPr id="3" name="Google Shape;634;p21">
            <a:extLst>
              <a:ext uri="{FF2B5EF4-FFF2-40B4-BE49-F238E27FC236}">
                <a16:creationId xmlns:a16="http://schemas.microsoft.com/office/drawing/2014/main" id="{9B390BD4-C1FA-4E96-AFB3-4E43A6D1E0C4}"/>
              </a:ext>
            </a:extLst>
          </p:cNvPr>
          <p:cNvSpPr/>
          <p:nvPr/>
        </p:nvSpPr>
        <p:spPr>
          <a:xfrm>
            <a:off x="790975" y="1393251"/>
            <a:ext cx="1964411" cy="187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81;p21">
            <a:extLst>
              <a:ext uri="{FF2B5EF4-FFF2-40B4-BE49-F238E27FC236}">
                <a16:creationId xmlns:a16="http://schemas.microsoft.com/office/drawing/2014/main" id="{A0C9905C-9D1B-42D1-9D81-99BBA56FB998}"/>
              </a:ext>
            </a:extLst>
          </p:cNvPr>
          <p:cNvSpPr txBox="1"/>
          <p:nvPr/>
        </p:nvSpPr>
        <p:spPr>
          <a:xfrm>
            <a:off x="1110706" y="2282531"/>
            <a:ext cx="1307877"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Montserrat ExtraBold"/>
                <a:cs typeface="Montserrat ExtraBold"/>
                <a:sym typeface="Montserrat ExtraBold"/>
              </a:rPr>
              <a:t>Handling</a:t>
            </a:r>
          </a:p>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Montserrat ExtraBold"/>
                <a:cs typeface="Montserrat ExtraBold"/>
                <a:sym typeface="Montserrat ExtraBold"/>
              </a:rPr>
              <a:t>Missing Value</a:t>
            </a:r>
            <a:endParaRPr b="1" dirty="0">
              <a:solidFill>
                <a:srgbClr val="434343"/>
              </a:solidFill>
              <a:latin typeface="Montserrat Light" panose="020B0604020202020204" charset="0"/>
              <a:ea typeface="Montserrat ExtraBold"/>
              <a:cs typeface="Montserrat ExtraBold"/>
              <a:sym typeface="Montserrat ExtraBold"/>
            </a:endParaRPr>
          </a:p>
        </p:txBody>
      </p:sp>
      <p:pic>
        <p:nvPicPr>
          <p:cNvPr id="16" name="Graphic 15" descr="Research">
            <a:extLst>
              <a:ext uri="{FF2B5EF4-FFF2-40B4-BE49-F238E27FC236}">
                <a16:creationId xmlns:a16="http://schemas.microsoft.com/office/drawing/2014/main" id="{BCF477FB-E8D0-4C05-8850-5798E9E7C84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93050" y="1644529"/>
            <a:ext cx="560260" cy="560260"/>
          </a:xfrm>
          <a:prstGeom prst="rect">
            <a:avLst/>
          </a:prstGeom>
        </p:spPr>
      </p:pic>
      <p:sp>
        <p:nvSpPr>
          <p:cNvPr id="5" name="Rectangle 4"/>
          <p:cNvSpPr/>
          <p:nvPr/>
        </p:nvSpPr>
        <p:spPr>
          <a:xfrm>
            <a:off x="3376252" y="1393251"/>
            <a:ext cx="4854246" cy="1393266"/>
          </a:xfrm>
          <a:prstGeom prst="rect">
            <a:avLst/>
          </a:prstGeom>
        </p:spPr>
        <p:txBody>
          <a:bodyPr wrap="square">
            <a:spAutoFit/>
          </a:bodyPr>
          <a:lstStyle/>
          <a:p>
            <a:r>
              <a:rPr lang="en-US" dirty="0">
                <a:solidFill>
                  <a:schemeClr val="tx1"/>
                </a:solidFill>
                <a:latin typeface="Montserrat Light" panose="020B0604020202020204" charset="0"/>
              </a:rPr>
              <a:t>We decided to handle the missing values we found. Using not applicable as substitute in several </a:t>
            </a:r>
            <a:r>
              <a:rPr lang="en-US" dirty="0" smtClean="0">
                <a:solidFill>
                  <a:schemeClr val="tx1"/>
                </a:solidFill>
                <a:latin typeface="Montserrat Light" panose="020B0604020202020204" charset="0"/>
              </a:rPr>
              <a:t>missing values</a:t>
            </a:r>
            <a:r>
              <a:rPr lang="en-US" dirty="0">
                <a:solidFill>
                  <a:schemeClr val="tx1"/>
                </a:solidFill>
                <a:latin typeface="Montserrat Light" panose="020B0604020202020204" charset="0"/>
              </a:rPr>
              <a:t> we found in basements, central air, exterior </a:t>
            </a:r>
            <a:r>
              <a:rPr lang="en-US" dirty="0" smtClean="0">
                <a:solidFill>
                  <a:schemeClr val="tx1"/>
                </a:solidFill>
                <a:latin typeface="Montserrat Light" panose="020B0604020202020204" charset="0"/>
              </a:rPr>
              <a:t>  condition</a:t>
            </a:r>
            <a:r>
              <a:rPr lang="en-US" dirty="0">
                <a:solidFill>
                  <a:schemeClr val="tx1"/>
                </a:solidFill>
                <a:latin typeface="Montserrat Light" panose="020B0604020202020204" charset="0"/>
              </a:rPr>
              <a:t>, garage type, interior condition, type </a:t>
            </a:r>
            <a:r>
              <a:rPr lang="en-US" dirty="0" smtClean="0">
                <a:solidFill>
                  <a:schemeClr val="tx1"/>
                </a:solidFill>
                <a:latin typeface="Montserrat Light" panose="020B0604020202020204" charset="0"/>
              </a:rPr>
              <a:t>          heater</a:t>
            </a:r>
            <a:r>
              <a:rPr lang="en-US" dirty="0">
                <a:solidFill>
                  <a:schemeClr val="tx1"/>
                </a:solidFill>
                <a:latin typeface="Montserrat Light" panose="020B0604020202020204" charset="0"/>
              </a:rPr>
              <a:t>, and view type. The same goes with missing </a:t>
            </a:r>
            <a:r>
              <a:rPr lang="en-US" dirty="0" smtClean="0">
                <a:solidFill>
                  <a:schemeClr val="tx1"/>
                </a:solidFill>
                <a:latin typeface="Montserrat Light" panose="020B0604020202020204" charset="0"/>
              </a:rPr>
              <a:t> values</a:t>
            </a:r>
            <a:r>
              <a:rPr lang="en-US" dirty="0">
                <a:solidFill>
                  <a:schemeClr val="tx1"/>
                </a:solidFill>
                <a:latin typeface="Montserrat Light" panose="020B0604020202020204" charset="0"/>
              </a:rPr>
              <a:t> in parcel shape and topography. </a:t>
            </a:r>
          </a:p>
        </p:txBody>
      </p:sp>
      <p:sp>
        <p:nvSpPr>
          <p:cNvPr id="9" name="TextBox 8">
            <a:extLst>
              <a:ext uri="{FF2B5EF4-FFF2-40B4-BE49-F238E27FC236}">
                <a16:creationId xmlns:a16="http://schemas.microsoft.com/office/drawing/2014/main" id="{598ECAD6-3E56-4C71-B92B-F628669A17A9}"/>
              </a:ext>
            </a:extLst>
          </p:cNvPr>
          <p:cNvSpPr txBox="1"/>
          <p:nvPr/>
        </p:nvSpPr>
        <p:spPr>
          <a:xfrm>
            <a:off x="3459437" y="3474338"/>
            <a:ext cx="4186706"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t>
            </a:r>
            <a:r>
              <a:rPr lang="en-US" b="1" dirty="0">
                <a:latin typeface="Montserrat Light" panose="020B0604020202020204" charset="0"/>
                <a:ea typeface="EB Garamond" panose="00000500000000000000" pitchFamily="2" charset="0"/>
              </a:rPr>
              <a:t>B</a:t>
            </a:r>
            <a:r>
              <a:rPr lang="en-US" b="1" dirty="0" smtClean="0">
                <a:latin typeface="Montserrat Light" panose="020B0604020202020204" charset="0"/>
                <a:ea typeface="EB Garamond" panose="00000500000000000000" pitchFamily="2" charset="0"/>
              </a:rPr>
              <a:t>efore </a:t>
            </a:r>
            <a:r>
              <a:rPr lang="en-US" dirty="0">
                <a:latin typeface="Montserrat Light" panose="020B0604020202020204" charset="0"/>
                <a:ea typeface="EB Garamond" panose="00000500000000000000" pitchFamily="2" charset="0"/>
              </a:rPr>
              <a:t>H</a:t>
            </a:r>
            <a:r>
              <a:rPr lang="en-US" dirty="0" smtClean="0">
                <a:latin typeface="Montserrat Light" panose="020B0604020202020204" charset="0"/>
                <a:ea typeface="EB Garamond" panose="00000500000000000000" pitchFamily="2" charset="0"/>
              </a:rPr>
              <a:t>andling </a:t>
            </a:r>
            <a:r>
              <a:rPr lang="en-US" dirty="0">
                <a:latin typeface="Montserrat Light" panose="020B0604020202020204" charset="0"/>
                <a:ea typeface="EB Garamond" panose="00000500000000000000" pitchFamily="2" charset="0"/>
              </a:rPr>
              <a:t>M</a:t>
            </a:r>
            <a:r>
              <a:rPr lang="en-US" dirty="0" smtClean="0">
                <a:latin typeface="Montserrat Light" panose="020B0604020202020204" charset="0"/>
                <a:ea typeface="EB Garamond" panose="00000500000000000000" pitchFamily="2" charset="0"/>
              </a:rPr>
              <a:t>issing </a:t>
            </a:r>
            <a:r>
              <a:rPr lang="en-US" dirty="0">
                <a:latin typeface="Montserrat Light" panose="020B0604020202020204" charset="0"/>
                <a:ea typeface="EB Garamond" panose="00000500000000000000" pitchFamily="2" charset="0"/>
              </a:rPr>
              <a:t>V</a:t>
            </a:r>
            <a:r>
              <a:rPr lang="en-US" dirty="0" smtClean="0">
                <a:latin typeface="Montserrat Light" panose="020B0604020202020204" charset="0"/>
                <a:ea typeface="EB Garamond" panose="00000500000000000000" pitchFamily="2" charset="0"/>
              </a:rPr>
              <a:t>alue </a:t>
            </a:r>
            <a:r>
              <a:rPr lang="en-US" dirty="0">
                <a:latin typeface="Montserrat Light" panose="020B0604020202020204" charset="0"/>
                <a:ea typeface="EB Garamond" panose="00000500000000000000" pitchFamily="2" charset="0"/>
              </a:rPr>
              <a:t>: (</a:t>
            </a:r>
            <a:r>
              <a:rPr lang="en-US" b="1" dirty="0" smtClean="0">
                <a:latin typeface="Montserrat Light" panose="020B0604020202020204" charset="0"/>
                <a:ea typeface="EB Garamond" panose="00000500000000000000" pitchFamily="2" charset="0"/>
              </a:rPr>
              <a:t>461573 rows </a:t>
            </a:r>
            <a:r>
              <a:rPr lang="en-US" b="1" dirty="0">
                <a:latin typeface="Montserrat Light" panose="020B0604020202020204" charset="0"/>
                <a:ea typeface="EB Garamond" panose="00000500000000000000" pitchFamily="2" charset="0"/>
              </a:rPr>
              <a:t>, 2</a:t>
            </a:r>
            <a:r>
              <a:rPr lang="en-US" b="1" dirty="0" smtClean="0">
                <a:latin typeface="Montserrat Light" panose="020B0604020202020204" charset="0"/>
                <a:ea typeface="EB Garamond" panose="00000500000000000000" pitchFamily="2" charset="0"/>
              </a:rPr>
              <a:t>5 columns)</a:t>
            </a:r>
            <a:endParaRPr lang="en-ID" b="1" dirty="0">
              <a:latin typeface="Montserrat Light" panose="020B0604020202020204" charset="0"/>
              <a:ea typeface="EB Garamond" panose="00000500000000000000" pitchFamily="2" charset="0"/>
            </a:endParaRPr>
          </a:p>
        </p:txBody>
      </p:sp>
      <p:sp>
        <p:nvSpPr>
          <p:cNvPr id="10" name="TextBox 9">
            <a:extLst>
              <a:ext uri="{FF2B5EF4-FFF2-40B4-BE49-F238E27FC236}">
                <a16:creationId xmlns:a16="http://schemas.microsoft.com/office/drawing/2014/main" id="{598ECAD6-3E56-4C71-B92B-F628669A17A9}"/>
              </a:ext>
            </a:extLst>
          </p:cNvPr>
          <p:cNvSpPr txBox="1"/>
          <p:nvPr/>
        </p:nvSpPr>
        <p:spPr>
          <a:xfrm>
            <a:off x="3459437" y="4190141"/>
            <a:ext cx="4186706"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t>
            </a:r>
            <a:r>
              <a:rPr lang="en-US" b="1" dirty="0">
                <a:latin typeface="Montserrat Light" panose="020B0604020202020204" charset="0"/>
                <a:ea typeface="EB Garamond" panose="00000500000000000000" pitchFamily="2" charset="0"/>
              </a:rPr>
              <a:t>B</a:t>
            </a:r>
            <a:r>
              <a:rPr lang="en-US" b="1" dirty="0" smtClean="0">
                <a:latin typeface="Montserrat Light" panose="020B0604020202020204" charset="0"/>
                <a:ea typeface="EB Garamond" panose="00000500000000000000" pitchFamily="2" charset="0"/>
              </a:rPr>
              <a:t>efore </a:t>
            </a:r>
            <a:r>
              <a:rPr lang="en-US" dirty="0">
                <a:latin typeface="Montserrat Light" panose="020B0604020202020204" charset="0"/>
                <a:ea typeface="EB Garamond" panose="00000500000000000000" pitchFamily="2" charset="0"/>
              </a:rPr>
              <a:t>H</a:t>
            </a:r>
            <a:r>
              <a:rPr lang="en-US" dirty="0" smtClean="0">
                <a:latin typeface="Montserrat Light" panose="020B0604020202020204" charset="0"/>
                <a:ea typeface="EB Garamond" panose="00000500000000000000" pitchFamily="2" charset="0"/>
              </a:rPr>
              <a:t>andling Missing </a:t>
            </a:r>
            <a:r>
              <a:rPr lang="en-US" dirty="0">
                <a:latin typeface="Montserrat Light" panose="020B0604020202020204" charset="0"/>
                <a:ea typeface="EB Garamond" panose="00000500000000000000" pitchFamily="2" charset="0"/>
              </a:rPr>
              <a:t>V</a:t>
            </a:r>
            <a:r>
              <a:rPr lang="en-US" dirty="0" smtClean="0">
                <a:latin typeface="Montserrat Light" panose="020B0604020202020204" charset="0"/>
                <a:ea typeface="EB Garamond" panose="00000500000000000000" pitchFamily="2" charset="0"/>
              </a:rPr>
              <a:t>alue </a:t>
            </a:r>
            <a:r>
              <a:rPr lang="en-US" dirty="0">
                <a:latin typeface="Montserrat Light" panose="020B0604020202020204" charset="0"/>
                <a:ea typeface="EB Garamond" panose="00000500000000000000" pitchFamily="2" charset="0"/>
              </a:rPr>
              <a:t>: (</a:t>
            </a:r>
            <a:r>
              <a:rPr lang="en-US" b="1" dirty="0" smtClean="0">
                <a:latin typeface="Montserrat Light" panose="020B0604020202020204" charset="0"/>
                <a:ea typeface="EB Garamond" panose="00000500000000000000" pitchFamily="2" charset="0"/>
              </a:rPr>
              <a:t>461556 rows </a:t>
            </a:r>
            <a:r>
              <a:rPr lang="en-US" b="1" dirty="0">
                <a:latin typeface="Montserrat Light" panose="020B0604020202020204" charset="0"/>
                <a:ea typeface="EB Garamond" panose="00000500000000000000" pitchFamily="2" charset="0"/>
              </a:rPr>
              <a:t>, 2</a:t>
            </a:r>
            <a:r>
              <a:rPr lang="en-US" b="1" dirty="0" smtClean="0">
                <a:latin typeface="Montserrat Light" panose="020B0604020202020204" charset="0"/>
                <a:ea typeface="EB Garamond" panose="00000500000000000000" pitchFamily="2" charset="0"/>
              </a:rPr>
              <a:t>5 columns)</a:t>
            </a:r>
            <a:endParaRPr lang="en-ID" b="1" dirty="0">
              <a:latin typeface="Montserrat Light" panose="020B0604020202020204" charset="0"/>
              <a:ea typeface="EB Garamond" panose="00000500000000000000" pitchFamily="2" charset="0"/>
            </a:endParaRPr>
          </a:p>
        </p:txBody>
      </p:sp>
      <p:sp>
        <p:nvSpPr>
          <p:cNvPr id="6" name="Rectangle 5"/>
          <p:cNvSpPr/>
          <p:nvPr/>
        </p:nvSpPr>
        <p:spPr>
          <a:xfrm>
            <a:off x="3376252" y="2825751"/>
            <a:ext cx="5181227" cy="307777"/>
          </a:xfrm>
          <a:prstGeom prst="rect">
            <a:avLst/>
          </a:prstGeom>
        </p:spPr>
        <p:txBody>
          <a:bodyPr wrap="none">
            <a:spAutoFit/>
          </a:bodyPr>
          <a:lstStyle/>
          <a:p>
            <a:r>
              <a:rPr lang="en-US" dirty="0" smtClean="0">
                <a:latin typeface="Montserrat Light" panose="020B0604020202020204" charset="0"/>
              </a:rPr>
              <a:t>Some </a:t>
            </a:r>
            <a:r>
              <a:rPr lang="en-US" dirty="0">
                <a:latin typeface="Montserrat Light" panose="020B0604020202020204" charset="0"/>
              </a:rPr>
              <a:t>like depth, frontage, fireplaces we just do </a:t>
            </a:r>
            <a:r>
              <a:rPr lang="en-US" dirty="0" err="1" smtClean="0">
                <a:latin typeface="Montserrat Light" panose="020B0604020202020204" charset="0"/>
              </a:rPr>
              <a:t>dropna</a:t>
            </a:r>
            <a:r>
              <a:rPr lang="en-US" dirty="0" smtClean="0">
                <a:latin typeface="Montserrat Light" panose="020B0604020202020204" charset="0"/>
              </a:rPr>
              <a:t>.</a:t>
            </a:r>
            <a:endParaRPr lang="en-US" dirty="0">
              <a:latin typeface="Montserrat Light" panose="020B0604020202020204" charset="0"/>
            </a:endParaRPr>
          </a:p>
        </p:txBody>
      </p:sp>
    </p:spTree>
    <p:extLst>
      <p:ext uri="{BB962C8B-B14F-4D97-AF65-F5344CB8AC3E}">
        <p14:creationId xmlns:p14="http://schemas.microsoft.com/office/powerpoint/2010/main" val="339318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14;p29">
            <a:extLst>
              <a:ext uri="{FF2B5EF4-FFF2-40B4-BE49-F238E27FC236}">
                <a16:creationId xmlns:a16="http://schemas.microsoft.com/office/drawing/2014/main" id="{77D15D93-71E0-453D-AE94-5DCF2BFAB9E7}"/>
              </a:ext>
            </a:extLst>
          </p:cNvPr>
          <p:cNvSpPr txBox="1"/>
          <p:nvPr/>
        </p:nvSpPr>
        <p:spPr>
          <a:xfrm>
            <a:off x="6155170" y="1992073"/>
            <a:ext cx="2744267" cy="2017815"/>
          </a:xfrm>
          <a:prstGeom prst="rect">
            <a:avLst/>
          </a:prstGeom>
          <a:noFill/>
          <a:ln w="38100">
            <a:solidFill>
              <a:schemeClr val="bg1"/>
            </a:solidFill>
          </a:ln>
        </p:spPr>
        <p:txBody>
          <a:bodyPr spcFirstLastPara="1" wrap="square" lIns="0" tIns="6350" rIns="0" bIns="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b="1" dirty="0">
                <a:solidFill>
                  <a:srgbClr val="434343"/>
                </a:solidFill>
                <a:latin typeface="Montserrat Black" panose="020B0604020202020204" charset="0"/>
                <a:ea typeface="EB Garamond"/>
                <a:cs typeface="EB Garamond"/>
                <a:sym typeface="EB Garamond"/>
              </a:rPr>
              <a:t>Number of stories = 22 but low total livable area.</a:t>
            </a:r>
          </a:p>
          <a:p>
            <a:pPr marL="285750" indent="-285750">
              <a:buFont typeface="Arial" panose="020B0604020202020204" pitchFamily="34" charset="0"/>
              <a:buChar char="•"/>
            </a:pPr>
            <a:r>
              <a:rPr lang="en-US" b="1" dirty="0">
                <a:solidFill>
                  <a:srgbClr val="434343"/>
                </a:solidFill>
                <a:latin typeface="Montserrat Black" panose="020B0604020202020204" charset="0"/>
                <a:ea typeface="EB Garamond"/>
                <a:cs typeface="EB Garamond"/>
                <a:sym typeface="EB Garamond"/>
              </a:rPr>
              <a:t>Number of stories = 0 but total area is lower than total livable area</a:t>
            </a:r>
          </a:p>
          <a:p>
            <a:pPr marL="285750" indent="-285750">
              <a:buFont typeface="Arial" panose="020B0604020202020204" pitchFamily="34" charset="0"/>
              <a:buChar char="•"/>
            </a:pPr>
            <a:r>
              <a:rPr lang="en-US" b="1" dirty="0">
                <a:solidFill>
                  <a:schemeClr val="tx1"/>
                </a:solidFill>
                <a:latin typeface="Montserrat Black" panose="020B0604020202020204" charset="0"/>
                <a:ea typeface="EB Garamond"/>
                <a:cs typeface="EB Garamond"/>
                <a:sym typeface="EB Garamond"/>
              </a:rPr>
              <a:t>Number of bedrooms + number of bathrooms higher than number of rooms</a:t>
            </a:r>
          </a:p>
          <a:p>
            <a:pPr marL="285750" indent="-285750">
              <a:buFont typeface="Arial" panose="020B0604020202020204" pitchFamily="34" charset="0"/>
              <a:buChar char="•"/>
            </a:pPr>
            <a:endParaRPr lang="en-US" b="1" dirty="0">
              <a:solidFill>
                <a:schemeClr val="tx1"/>
              </a:solidFill>
              <a:latin typeface="Montserrat Black" panose="020B0604020202020204" charset="0"/>
              <a:ea typeface="EB Garamond"/>
              <a:cs typeface="EB Garamond"/>
              <a:sym typeface="EB Garamond"/>
            </a:endParaRPr>
          </a:p>
          <a:p>
            <a:pPr marL="0" marR="0" lvl="0" indent="0" algn="ctr" rtl="0">
              <a:lnSpc>
                <a:spcPct val="100000"/>
              </a:lnSpc>
              <a:spcBef>
                <a:spcPts val="0"/>
              </a:spcBef>
              <a:spcAft>
                <a:spcPts val="0"/>
              </a:spcAft>
              <a:buNone/>
            </a:pPr>
            <a:endParaRPr b="1" dirty="0">
              <a:solidFill>
                <a:srgbClr val="434343"/>
              </a:solidFill>
              <a:latin typeface="Montserrat Black" panose="020B0604020202020204" charset="0"/>
              <a:ea typeface="EB Garamond"/>
              <a:cs typeface="EB Garamond"/>
              <a:sym typeface="EB Garamond"/>
            </a:endParaRPr>
          </a:p>
        </p:txBody>
      </p:sp>
      <p:sp>
        <p:nvSpPr>
          <p:cNvPr id="5" name="Google Shape;1116;p29">
            <a:extLst>
              <a:ext uri="{FF2B5EF4-FFF2-40B4-BE49-F238E27FC236}">
                <a16:creationId xmlns:a16="http://schemas.microsoft.com/office/drawing/2014/main" id="{28DE775C-E793-4F96-8A9F-216B71D21BC7}"/>
              </a:ext>
            </a:extLst>
          </p:cNvPr>
          <p:cNvSpPr txBox="1"/>
          <p:nvPr/>
        </p:nvSpPr>
        <p:spPr>
          <a:xfrm>
            <a:off x="536222" y="1992072"/>
            <a:ext cx="2744267" cy="2017815"/>
          </a:xfrm>
          <a:prstGeom prst="rect">
            <a:avLst/>
          </a:prstGeom>
          <a:solidFill>
            <a:schemeClr val="bg1"/>
          </a:solidFill>
          <a:ln w="38100">
            <a:solidFill>
              <a:schemeClr val="bg1"/>
            </a:solidFill>
          </a:ln>
        </p:spPr>
        <p:txBody>
          <a:bodyPr spcFirstLastPara="1" wrap="square" lIns="0" tIns="6350" rIns="0" bIns="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b="1" dirty="0">
                <a:solidFill>
                  <a:schemeClr val="tx1"/>
                </a:solidFill>
                <a:latin typeface="Montserrat Light" panose="020B0604020202020204" charset="0"/>
                <a:ea typeface="EB Garamond"/>
                <a:cs typeface="EB Garamond"/>
                <a:sym typeface="EB Garamond"/>
              </a:rPr>
              <a:t>Total livable area and total area equal to 0 ft2.</a:t>
            </a:r>
          </a:p>
          <a:p>
            <a:pPr marL="285750" indent="-285750">
              <a:buFont typeface="Arial" panose="020B0604020202020204" pitchFamily="34" charset="0"/>
              <a:buChar char="•"/>
            </a:pPr>
            <a:r>
              <a:rPr lang="en-US" b="1" dirty="0">
                <a:solidFill>
                  <a:schemeClr val="tx1"/>
                </a:solidFill>
                <a:latin typeface="Montserrat Light" panose="020B0604020202020204" charset="0"/>
                <a:ea typeface="EB Garamond"/>
                <a:cs typeface="EB Garamond"/>
                <a:sym typeface="EB Garamond"/>
              </a:rPr>
              <a:t>Number of bedrooms higher than number of rooms</a:t>
            </a:r>
          </a:p>
          <a:p>
            <a:pPr marL="285750" indent="-285750">
              <a:buFont typeface="Arial" panose="020B0604020202020204" pitchFamily="34" charset="0"/>
              <a:buChar char="•"/>
            </a:pPr>
            <a:r>
              <a:rPr lang="en-US" b="1" dirty="0">
                <a:solidFill>
                  <a:schemeClr val="tx1"/>
                </a:solidFill>
                <a:latin typeface="Montserrat Light" panose="020B0604020202020204" charset="0"/>
                <a:ea typeface="EB Garamond"/>
                <a:cs typeface="EB Garamond"/>
                <a:sym typeface="EB Garamond"/>
              </a:rPr>
              <a:t>Number of bedrooms, bathrooms, number of rooms equal to 0</a:t>
            </a:r>
          </a:p>
        </p:txBody>
      </p:sp>
      <p:grpSp>
        <p:nvGrpSpPr>
          <p:cNvPr id="8" name="Google Shape;1120;p29">
            <a:extLst>
              <a:ext uri="{FF2B5EF4-FFF2-40B4-BE49-F238E27FC236}">
                <a16:creationId xmlns:a16="http://schemas.microsoft.com/office/drawing/2014/main" id="{D5897B92-3ED1-48CB-9A08-49C22789FAE1}"/>
              </a:ext>
            </a:extLst>
          </p:cNvPr>
          <p:cNvGrpSpPr/>
          <p:nvPr/>
        </p:nvGrpSpPr>
        <p:grpSpPr>
          <a:xfrm>
            <a:off x="3495214" y="1778092"/>
            <a:ext cx="2128637" cy="2128637"/>
            <a:chOff x="1190500" y="238125"/>
            <a:chExt cx="5236500" cy="5236500"/>
          </a:xfrm>
        </p:grpSpPr>
        <p:sp>
          <p:nvSpPr>
            <p:cNvPr id="9" name="Google Shape;1121;p29">
              <a:extLst>
                <a:ext uri="{FF2B5EF4-FFF2-40B4-BE49-F238E27FC236}">
                  <a16:creationId xmlns:a16="http://schemas.microsoft.com/office/drawing/2014/main" id="{90380ED1-A640-4AAB-9E05-1BE37F7EF4A1}"/>
                </a:ext>
              </a:extLst>
            </p:cNvPr>
            <p:cNvSpPr/>
            <p:nvPr/>
          </p:nvSpPr>
          <p:spPr>
            <a:xfrm>
              <a:off x="1190500" y="238125"/>
              <a:ext cx="5236500" cy="5236500"/>
            </a:xfrm>
            <a:custGeom>
              <a:avLst/>
              <a:gdLst/>
              <a:ahLst/>
              <a:cxnLst/>
              <a:rect l="l" t="t" r="r" b="b"/>
              <a:pathLst>
                <a:path w="209460" h="209460" extrusionOk="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2;p29">
              <a:extLst>
                <a:ext uri="{FF2B5EF4-FFF2-40B4-BE49-F238E27FC236}">
                  <a16:creationId xmlns:a16="http://schemas.microsoft.com/office/drawing/2014/main" id="{57A4EC6A-770A-4C68-8AF8-5ACB0C587832}"/>
                </a:ext>
              </a:extLst>
            </p:cNvPr>
            <p:cNvSpPr/>
            <p:nvPr/>
          </p:nvSpPr>
          <p:spPr>
            <a:xfrm>
              <a:off x="2004175" y="1051800"/>
              <a:ext cx="3609125" cy="3609125"/>
            </a:xfrm>
            <a:custGeom>
              <a:avLst/>
              <a:gdLst/>
              <a:ahLst/>
              <a:cxnLst/>
              <a:rect l="l" t="t" r="r" b="b"/>
              <a:pathLst>
                <a:path w="144365" h="144365" extrusionOk="0">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3;p29">
              <a:extLst>
                <a:ext uri="{FF2B5EF4-FFF2-40B4-BE49-F238E27FC236}">
                  <a16:creationId xmlns:a16="http://schemas.microsoft.com/office/drawing/2014/main" id="{68976357-EB15-4EE4-8E7C-9C0691886A7D}"/>
                </a:ext>
              </a:extLst>
            </p:cNvPr>
            <p:cNvSpPr/>
            <p:nvPr/>
          </p:nvSpPr>
          <p:spPr>
            <a:xfrm>
              <a:off x="2771525" y="1819150"/>
              <a:ext cx="2074425" cy="2074425"/>
            </a:xfrm>
            <a:custGeom>
              <a:avLst/>
              <a:gdLst/>
              <a:ahLst/>
              <a:cxnLst/>
              <a:rect l="l" t="t" r="r" b="b"/>
              <a:pathLst>
                <a:path w="82977" h="82977" extrusionOk="0">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4;p29">
              <a:extLst>
                <a:ext uri="{FF2B5EF4-FFF2-40B4-BE49-F238E27FC236}">
                  <a16:creationId xmlns:a16="http://schemas.microsoft.com/office/drawing/2014/main" id="{3ED558F3-5E67-43FA-8346-19C350A167AF}"/>
                </a:ext>
              </a:extLst>
            </p:cNvPr>
            <p:cNvSpPr/>
            <p:nvPr/>
          </p:nvSpPr>
          <p:spPr>
            <a:xfrm>
              <a:off x="1190500" y="240800"/>
              <a:ext cx="2500200" cy="5231150"/>
            </a:xfrm>
            <a:custGeom>
              <a:avLst/>
              <a:gdLst/>
              <a:ahLst/>
              <a:cxnLst/>
              <a:rect l="l" t="t" r="r" b="b"/>
              <a:pathLst>
                <a:path w="100008" h="209246" extrusionOk="0">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5;p29">
              <a:extLst>
                <a:ext uri="{FF2B5EF4-FFF2-40B4-BE49-F238E27FC236}">
                  <a16:creationId xmlns:a16="http://schemas.microsoft.com/office/drawing/2014/main" id="{C05C7E31-7D7C-4EFD-A1CC-627CFFE6BBAD}"/>
                </a:ext>
              </a:extLst>
            </p:cNvPr>
            <p:cNvSpPr/>
            <p:nvPr/>
          </p:nvSpPr>
          <p:spPr>
            <a:xfrm>
              <a:off x="2004175" y="1055675"/>
              <a:ext cx="1686525" cy="3601400"/>
            </a:xfrm>
            <a:custGeom>
              <a:avLst/>
              <a:gdLst/>
              <a:ahLst/>
              <a:cxnLst/>
              <a:rect l="l" t="t" r="r" b="b"/>
              <a:pathLst>
                <a:path w="67461" h="144056" extrusionOk="0">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116;p29">
            <a:extLst>
              <a:ext uri="{FF2B5EF4-FFF2-40B4-BE49-F238E27FC236}">
                <a16:creationId xmlns:a16="http://schemas.microsoft.com/office/drawing/2014/main" id="{7A833FEA-E662-4F3C-BB54-A0A419079155}"/>
              </a:ext>
            </a:extLst>
          </p:cNvPr>
          <p:cNvSpPr txBox="1"/>
          <p:nvPr/>
        </p:nvSpPr>
        <p:spPr>
          <a:xfrm>
            <a:off x="3650024" y="1139146"/>
            <a:ext cx="1757834" cy="705595"/>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sz="1800" b="1" dirty="0">
                <a:solidFill>
                  <a:srgbClr val="434343"/>
                </a:solidFill>
                <a:latin typeface="Montserrat Black" panose="020B0604020202020204" charset="0"/>
                <a:ea typeface="EB Garamond"/>
                <a:cs typeface="EB Garamond"/>
                <a:sym typeface="EB Garamond"/>
              </a:rPr>
              <a:t>Illogical Data Cleaning</a:t>
            </a:r>
            <a:endParaRPr sz="1800" b="1" dirty="0">
              <a:solidFill>
                <a:srgbClr val="434343"/>
              </a:solidFill>
              <a:latin typeface="Montserrat Black" panose="020B0604020202020204" charset="0"/>
              <a:ea typeface="EB Garamond"/>
              <a:cs typeface="EB Garamond"/>
              <a:sym typeface="EB Garamond"/>
            </a:endParaRPr>
          </a:p>
        </p:txBody>
      </p:sp>
      <p:grpSp>
        <p:nvGrpSpPr>
          <p:cNvPr id="28" name="Google Shape;6576;p44">
            <a:extLst>
              <a:ext uri="{FF2B5EF4-FFF2-40B4-BE49-F238E27FC236}">
                <a16:creationId xmlns:a16="http://schemas.microsoft.com/office/drawing/2014/main" id="{D0C250CA-8E6C-44C2-A4A4-845EA727DD45}"/>
              </a:ext>
            </a:extLst>
          </p:cNvPr>
          <p:cNvGrpSpPr/>
          <p:nvPr/>
        </p:nvGrpSpPr>
        <p:grpSpPr>
          <a:xfrm>
            <a:off x="4024294" y="2468598"/>
            <a:ext cx="974502" cy="843252"/>
            <a:chOff x="6203579" y="3348981"/>
            <a:chExt cx="351615" cy="350373"/>
          </a:xfrm>
        </p:grpSpPr>
        <p:sp>
          <p:nvSpPr>
            <p:cNvPr id="29" name="Google Shape;6577;p44">
              <a:extLst>
                <a:ext uri="{FF2B5EF4-FFF2-40B4-BE49-F238E27FC236}">
                  <a16:creationId xmlns:a16="http://schemas.microsoft.com/office/drawing/2014/main" id="{D6128A57-0682-4A2E-B177-427C3E287E41}"/>
                </a:ext>
              </a:extLst>
            </p:cNvPr>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78;p44">
              <a:extLst>
                <a:ext uri="{FF2B5EF4-FFF2-40B4-BE49-F238E27FC236}">
                  <a16:creationId xmlns:a16="http://schemas.microsoft.com/office/drawing/2014/main" id="{25305A1D-D8D8-4971-BA5A-01AB5B326D50}"/>
                </a:ext>
              </a:extLst>
            </p:cNvPr>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79;p44">
              <a:extLst>
                <a:ext uri="{FF2B5EF4-FFF2-40B4-BE49-F238E27FC236}">
                  <a16:creationId xmlns:a16="http://schemas.microsoft.com/office/drawing/2014/main" id="{EB32505A-019E-408D-AB3F-4982A70D37DC}"/>
                </a:ext>
              </a:extLst>
            </p:cNvPr>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80;p44">
              <a:extLst>
                <a:ext uri="{FF2B5EF4-FFF2-40B4-BE49-F238E27FC236}">
                  <a16:creationId xmlns:a16="http://schemas.microsoft.com/office/drawing/2014/main" id="{5ACA2AC2-84D2-4B59-8BA9-65912034120C}"/>
                </a:ext>
              </a:extLst>
            </p:cNvPr>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1;p44">
              <a:extLst>
                <a:ext uri="{FF2B5EF4-FFF2-40B4-BE49-F238E27FC236}">
                  <a16:creationId xmlns:a16="http://schemas.microsoft.com/office/drawing/2014/main" id="{07E06051-EA79-4B9D-8C7C-7D2BC9463DE8}"/>
                </a:ext>
              </a:extLst>
            </p:cNvPr>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98ECAD6-3E56-4C71-B92B-F628669A17A9}"/>
              </a:ext>
            </a:extLst>
          </p:cNvPr>
          <p:cNvSpPr txBox="1"/>
          <p:nvPr/>
        </p:nvSpPr>
        <p:spPr>
          <a:xfrm>
            <a:off x="243063" y="4397680"/>
            <a:ext cx="4278302"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t>
            </a:r>
            <a:r>
              <a:rPr lang="en-US" b="1" dirty="0">
                <a:latin typeface="Montserrat Light" panose="020B0604020202020204" charset="0"/>
                <a:ea typeface="EB Garamond" panose="00000500000000000000" pitchFamily="2" charset="0"/>
              </a:rPr>
              <a:t>B</a:t>
            </a:r>
            <a:r>
              <a:rPr lang="en-US" b="1" dirty="0" smtClean="0">
                <a:latin typeface="Montserrat Light" panose="020B0604020202020204" charset="0"/>
                <a:ea typeface="EB Garamond" panose="00000500000000000000" pitchFamily="2" charset="0"/>
              </a:rPr>
              <a:t>efore </a:t>
            </a:r>
            <a:r>
              <a:rPr lang="en-US" dirty="0" smtClean="0">
                <a:latin typeface="Montserrat Light" panose="020B0604020202020204" charset="0"/>
                <a:ea typeface="EB Garamond" panose="00000500000000000000" pitchFamily="2" charset="0"/>
              </a:rPr>
              <a:t>Illogical Data : </a:t>
            </a:r>
            <a:r>
              <a:rPr lang="en-US" dirty="0">
                <a:latin typeface="Montserrat Light" panose="020B0604020202020204" charset="0"/>
                <a:ea typeface="EB Garamond" panose="00000500000000000000" pitchFamily="2" charset="0"/>
              </a:rPr>
              <a:t>(</a:t>
            </a:r>
            <a:r>
              <a:rPr lang="en-US" b="1" dirty="0" smtClean="0">
                <a:latin typeface="Montserrat Light" panose="020B0604020202020204" charset="0"/>
                <a:ea typeface="EB Garamond" panose="00000500000000000000" pitchFamily="2" charset="0"/>
              </a:rPr>
              <a:t>461573 rows </a:t>
            </a:r>
            <a:r>
              <a:rPr lang="en-US" b="1" dirty="0">
                <a:latin typeface="Montserrat Light" panose="020B0604020202020204" charset="0"/>
                <a:ea typeface="EB Garamond" panose="00000500000000000000" pitchFamily="2" charset="0"/>
              </a:rPr>
              <a:t>, 2</a:t>
            </a:r>
            <a:r>
              <a:rPr lang="en-US" b="1" dirty="0" smtClean="0">
                <a:latin typeface="Montserrat Light" panose="020B0604020202020204" charset="0"/>
                <a:ea typeface="EB Garamond" panose="00000500000000000000" pitchFamily="2" charset="0"/>
              </a:rPr>
              <a:t>5 columns)</a:t>
            </a:r>
            <a:endParaRPr lang="en-ID" b="1" dirty="0">
              <a:latin typeface="Montserrat Light" panose="020B0604020202020204" charset="0"/>
              <a:ea typeface="EB Garamond" panose="00000500000000000000" pitchFamily="2" charset="0"/>
            </a:endParaRPr>
          </a:p>
        </p:txBody>
      </p:sp>
      <p:sp>
        <p:nvSpPr>
          <p:cNvPr id="20" name="TextBox 19">
            <a:extLst>
              <a:ext uri="{FF2B5EF4-FFF2-40B4-BE49-F238E27FC236}">
                <a16:creationId xmlns:a16="http://schemas.microsoft.com/office/drawing/2014/main" id="{598ECAD6-3E56-4C71-B92B-F628669A17A9}"/>
              </a:ext>
            </a:extLst>
          </p:cNvPr>
          <p:cNvSpPr txBox="1"/>
          <p:nvPr/>
        </p:nvSpPr>
        <p:spPr>
          <a:xfrm>
            <a:off x="4676621" y="4397680"/>
            <a:ext cx="4278302"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t>
            </a:r>
            <a:r>
              <a:rPr lang="en-US" b="1" dirty="0">
                <a:latin typeface="Montserrat Light" panose="020B0604020202020204" charset="0"/>
                <a:ea typeface="EB Garamond" panose="00000500000000000000" pitchFamily="2" charset="0"/>
              </a:rPr>
              <a:t>B</a:t>
            </a:r>
            <a:r>
              <a:rPr lang="en-US" b="1" dirty="0" smtClean="0">
                <a:latin typeface="Montserrat Light" panose="020B0604020202020204" charset="0"/>
                <a:ea typeface="EB Garamond" panose="00000500000000000000" pitchFamily="2" charset="0"/>
              </a:rPr>
              <a:t>efore </a:t>
            </a:r>
            <a:r>
              <a:rPr lang="en-US" dirty="0" smtClean="0">
                <a:latin typeface="Montserrat Light" panose="020B0604020202020204" charset="0"/>
                <a:ea typeface="EB Garamond" panose="00000500000000000000" pitchFamily="2" charset="0"/>
              </a:rPr>
              <a:t>Illogical Data: (</a:t>
            </a:r>
            <a:r>
              <a:rPr lang="en-US" b="1" dirty="0" smtClean="0">
                <a:latin typeface="Montserrat Light" panose="020B0604020202020204" charset="0"/>
                <a:ea typeface="EB Garamond" panose="00000500000000000000" pitchFamily="2" charset="0"/>
              </a:rPr>
              <a:t>77620 rows </a:t>
            </a:r>
            <a:r>
              <a:rPr lang="en-US" b="1" dirty="0">
                <a:latin typeface="Montserrat Light" panose="020B0604020202020204" charset="0"/>
                <a:ea typeface="EB Garamond" panose="00000500000000000000" pitchFamily="2" charset="0"/>
              </a:rPr>
              <a:t>, 2</a:t>
            </a:r>
            <a:r>
              <a:rPr lang="en-US" b="1" dirty="0" smtClean="0">
                <a:latin typeface="Montserrat Light" panose="020B0604020202020204" charset="0"/>
                <a:ea typeface="EB Garamond" panose="00000500000000000000" pitchFamily="2" charset="0"/>
              </a:rPr>
              <a:t>5 columns)</a:t>
            </a:r>
            <a:endParaRPr lang="en-ID" b="1" dirty="0">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406982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A79E-72B9-4955-9F2C-45F8D975BBB1}"/>
              </a:ext>
            </a:extLst>
          </p:cNvPr>
          <p:cNvSpPr>
            <a:spLocks noGrp="1"/>
          </p:cNvSpPr>
          <p:nvPr>
            <p:ph type="ctrTitle"/>
          </p:nvPr>
        </p:nvSpPr>
        <p:spPr/>
        <p:txBody>
          <a:bodyPr/>
          <a:lstStyle/>
          <a:p>
            <a:r>
              <a:rPr lang="en-US" dirty="0"/>
              <a:t>Data Understanding &amp; Data Cleaning</a:t>
            </a:r>
            <a:endParaRPr lang="en-ID" dirty="0"/>
          </a:p>
        </p:txBody>
      </p:sp>
      <p:sp>
        <p:nvSpPr>
          <p:cNvPr id="4" name="Google Shape;204;p18">
            <a:extLst>
              <a:ext uri="{FF2B5EF4-FFF2-40B4-BE49-F238E27FC236}">
                <a16:creationId xmlns:a16="http://schemas.microsoft.com/office/drawing/2014/main" id="{59397C8D-D006-4907-80B2-100E4C8B1B21}"/>
              </a:ext>
            </a:extLst>
          </p:cNvPr>
          <p:cNvSpPr txBox="1"/>
          <p:nvPr/>
        </p:nvSpPr>
        <p:spPr>
          <a:xfrm>
            <a:off x="90312" y="975727"/>
            <a:ext cx="4809067" cy="3899143"/>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Basements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Type of basements</a:t>
            </a:r>
          </a:p>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Building_code_description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This is a five-character code. It is a mixture of letters (alpha) or numeric</a:t>
            </a:r>
          </a:p>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Central_air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‘Y’ indicates there is central air, N </a:t>
            </a:r>
            <a:r>
              <a:rPr lang="en" sz="1200" dirty="0" smtClean="0">
                <a:solidFill>
                  <a:srgbClr val="434343"/>
                </a:solidFill>
                <a:latin typeface="EB Garamond"/>
                <a:ea typeface="EB Garamond"/>
                <a:cs typeface="EB Garamond"/>
                <a:sym typeface="EB Garamond"/>
              </a:rPr>
              <a:t>indicates None space.</a:t>
            </a:r>
            <a:endParaRPr lang="en" sz="1200" dirty="0">
              <a:solidFill>
                <a:srgbClr val="434343"/>
              </a:solidFill>
              <a:latin typeface="EB Garamond"/>
              <a:ea typeface="EB Garamond"/>
              <a:cs typeface="EB Garamond"/>
              <a:sym typeface="EB Garamond"/>
            </a:endParaRPr>
          </a:p>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Depth</a:t>
            </a:r>
            <a:r>
              <a:rPr lang="en" sz="1200" dirty="0">
                <a:solidFill>
                  <a:srgbClr val="434343"/>
                </a:solidFill>
                <a:latin typeface="EB Garamond"/>
                <a:ea typeface="EB Garamond"/>
                <a:cs typeface="EB Garamond"/>
                <a:sym typeface="EB Garamond"/>
              </a:rPr>
              <a:t>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Measured from the principal street back to the rear property line or secondary street.</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Exterior_condition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realtes to how the exterior appears based on the observation</a:t>
            </a:r>
            <a:r>
              <a:rPr lang="en" sz="1200" dirty="0" smtClean="0">
                <a:solidFill>
                  <a:srgbClr val="434343"/>
                </a:solidFill>
                <a:latin typeface="EB Garamond"/>
                <a:ea typeface="EB Garamond"/>
                <a:cs typeface="EB Garamond"/>
                <a:sym typeface="EB Garamond"/>
              </a:rPr>
              <a:t>.</a:t>
            </a: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Fireplace</a:t>
            </a:r>
            <a:r>
              <a:rPr lang="en" sz="1200" dirty="0" smtClean="0">
                <a:solidFill>
                  <a:srgbClr val="434343"/>
                </a:solidFill>
                <a:latin typeface="EB Garamond"/>
                <a:ea typeface="EB Garamond"/>
                <a:cs typeface="EB Garamond"/>
                <a:sym typeface="EB Garamond"/>
              </a:rPr>
              <a:t>s : </a:t>
            </a:r>
            <a:r>
              <a:rPr lang="en" sz="1200" dirty="0">
                <a:solidFill>
                  <a:srgbClr val="434343"/>
                </a:solidFill>
                <a:latin typeface="EB Garamond"/>
                <a:ea typeface="EB Garamond"/>
                <a:cs typeface="EB Garamond"/>
                <a:sym typeface="EB Garamond"/>
              </a:rPr>
              <a:t>Number of fireplaces</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Frontage</a:t>
            </a:r>
            <a:r>
              <a:rPr lang="en" sz="1200" dirty="0">
                <a:solidFill>
                  <a:srgbClr val="434343"/>
                </a:solidFill>
                <a:latin typeface="EB Garamond"/>
                <a:ea typeface="EB Garamond"/>
                <a:cs typeface="EB Garamond"/>
                <a:sym typeface="EB Garamond"/>
              </a:rPr>
              <a:t> </a:t>
            </a:r>
            <a:r>
              <a:rPr lang="en" sz="1200" dirty="0" smtClean="0">
                <a:solidFill>
                  <a:srgbClr val="434343"/>
                </a:solidFill>
                <a:latin typeface="EB Garamond"/>
                <a:ea typeface="EB Garamond"/>
                <a:cs typeface="EB Garamond"/>
                <a:sym typeface="EB Garamond"/>
              </a:rPr>
              <a:t>: when </a:t>
            </a:r>
            <a:r>
              <a:rPr lang="en" sz="1200" dirty="0">
                <a:solidFill>
                  <a:srgbClr val="434343"/>
                </a:solidFill>
                <a:latin typeface="EB Garamond"/>
                <a:ea typeface="EB Garamond"/>
                <a:cs typeface="EB Garamond"/>
                <a:sym typeface="EB Garamond"/>
              </a:rPr>
              <a:t>looking towards the site, this relates to the width of the lot as it abuts the principal </a:t>
            </a:r>
            <a:r>
              <a:rPr lang="en" sz="1200" dirty="0" smtClean="0">
                <a:solidFill>
                  <a:srgbClr val="434343"/>
                </a:solidFill>
                <a:latin typeface="EB Garamond"/>
                <a:ea typeface="EB Garamond"/>
                <a:cs typeface="EB Garamond"/>
                <a:sym typeface="EB Garamond"/>
              </a:rPr>
              <a:t>streets</a:t>
            </a:r>
          </a:p>
          <a:p>
            <a:pPr marL="171450" lvl="0" indent="-171450">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Garage_type : </a:t>
            </a:r>
            <a:r>
              <a:rPr lang="en-US" sz="1200" dirty="0">
                <a:solidFill>
                  <a:srgbClr val="434343"/>
                </a:solidFill>
                <a:latin typeface="EB Garamond"/>
                <a:ea typeface="EB Garamond"/>
                <a:cs typeface="EB Garamond"/>
                <a:sym typeface="EB Garamond"/>
              </a:rPr>
              <a:t>Off street parking is parking on the subject site</a:t>
            </a:r>
            <a:r>
              <a:rPr lang="en-US" sz="1200" dirty="0" smtClean="0">
                <a:solidFill>
                  <a:srgbClr val="434343"/>
                </a:solidFill>
                <a:latin typeface="EB Garamond"/>
                <a:ea typeface="EB Garamond"/>
                <a:cs typeface="EB Garamond"/>
                <a:sym typeface="EB Garamond"/>
              </a:rPr>
              <a:t>.</a:t>
            </a: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Interior_condition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Indicate the overall condition of the interior</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Location</a:t>
            </a:r>
            <a:r>
              <a:rPr lang="en" sz="1200" dirty="0">
                <a:solidFill>
                  <a:srgbClr val="434343"/>
                </a:solidFill>
                <a:latin typeface="EB Garamond"/>
                <a:ea typeface="EB Garamond"/>
                <a:cs typeface="EB Garamond"/>
                <a:sym typeface="EB Garamond"/>
              </a:rPr>
              <a:t>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house number, street code, unit number</a:t>
            </a:r>
          </a:p>
          <a:p>
            <a:pPr marL="171450" lvl="0" indent="-171450" rtl="0">
              <a:spcBef>
                <a:spcPts val="0"/>
              </a:spcBef>
              <a:spcAft>
                <a:spcPts val="600"/>
              </a:spcAft>
              <a:buFont typeface="Arial" panose="020B0604020202020204" pitchFamily="34" charset="0"/>
              <a:buChar char="•"/>
            </a:pPr>
            <a:r>
              <a:rPr lang="en-ID" sz="1200" b="1" dirty="0">
                <a:solidFill>
                  <a:srgbClr val="434343"/>
                </a:solidFill>
                <a:latin typeface="EB Garamond"/>
                <a:ea typeface="EB Garamond"/>
                <a:cs typeface="EB Garamond"/>
                <a:sym typeface="EB Garamond"/>
              </a:rPr>
              <a:t>M</a:t>
            </a:r>
            <a:r>
              <a:rPr lang="en" sz="1200" b="1" dirty="0" smtClean="0">
                <a:solidFill>
                  <a:srgbClr val="434343"/>
                </a:solidFill>
                <a:latin typeface="EB Garamond"/>
                <a:ea typeface="EB Garamond"/>
                <a:cs typeface="EB Garamond"/>
                <a:sym typeface="EB Garamond"/>
              </a:rPr>
              <a:t>arket_value :</a:t>
            </a:r>
            <a:r>
              <a:rPr lang="en" sz="1200" dirty="0" smtClean="0">
                <a:solidFill>
                  <a:srgbClr val="434343"/>
                </a:solidFill>
                <a:latin typeface="EB Garamond"/>
                <a:ea typeface="EB Garamond"/>
                <a:cs typeface="EB Garamond"/>
                <a:sym typeface="EB Garamond"/>
              </a:rPr>
              <a:t>The </a:t>
            </a:r>
            <a:r>
              <a:rPr lang="en" sz="1200" dirty="0">
                <a:solidFill>
                  <a:srgbClr val="434343"/>
                </a:solidFill>
                <a:latin typeface="EB Garamond"/>
                <a:ea typeface="EB Garamond"/>
                <a:cs typeface="EB Garamond"/>
                <a:sym typeface="EB Garamond"/>
              </a:rPr>
              <a:t>certified market value of the property</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Number_of_bathrooms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total number of bathrooms</a:t>
            </a:r>
          </a:p>
          <a:p>
            <a:pPr lvl="0" rtl="0">
              <a:spcBef>
                <a:spcPts val="0"/>
              </a:spcBef>
            </a:pP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1600"/>
              </a:spcAft>
              <a:buFont typeface="Arial" panose="020B0604020202020204" pitchFamily="34" charset="0"/>
              <a:buChar char="•"/>
            </a:pP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1600"/>
              </a:spcAft>
              <a:buFont typeface="Arial" panose="020B0604020202020204" pitchFamily="34" charset="0"/>
              <a:buChar char="•"/>
            </a:pPr>
            <a:endParaRPr lang="en" sz="1200" dirty="0">
              <a:solidFill>
                <a:srgbClr val="434343"/>
              </a:solidFill>
              <a:latin typeface="EB Garamond"/>
              <a:ea typeface="EB Garamond"/>
              <a:cs typeface="EB Garamond"/>
              <a:sym typeface="EB Garamond"/>
            </a:endParaRPr>
          </a:p>
          <a:p>
            <a:pPr marL="0" lvl="0" indent="0" rtl="0">
              <a:spcBef>
                <a:spcPts val="0"/>
              </a:spcBef>
              <a:spcAft>
                <a:spcPts val="1600"/>
              </a:spcAft>
              <a:buNone/>
            </a:pPr>
            <a:endParaRPr sz="1200" dirty="0">
              <a:solidFill>
                <a:srgbClr val="434343"/>
              </a:solidFill>
              <a:latin typeface="EB Garamond"/>
              <a:ea typeface="EB Garamond"/>
              <a:cs typeface="EB Garamond"/>
              <a:sym typeface="EB Garamond"/>
            </a:endParaRPr>
          </a:p>
        </p:txBody>
      </p:sp>
      <p:sp>
        <p:nvSpPr>
          <p:cNvPr id="5" name="Google Shape;204;p18">
            <a:extLst>
              <a:ext uri="{FF2B5EF4-FFF2-40B4-BE49-F238E27FC236}">
                <a16:creationId xmlns:a16="http://schemas.microsoft.com/office/drawing/2014/main" id="{4E15581D-52B6-4D79-A236-785B790AD653}"/>
              </a:ext>
            </a:extLst>
          </p:cNvPr>
          <p:cNvSpPr txBox="1"/>
          <p:nvPr/>
        </p:nvSpPr>
        <p:spPr>
          <a:xfrm>
            <a:off x="4899379" y="798128"/>
            <a:ext cx="4244621" cy="4107866"/>
          </a:xfrm>
          <a:prstGeom prst="rect">
            <a:avLst/>
          </a:prstGeom>
          <a:noFill/>
          <a:ln>
            <a:noFill/>
          </a:ln>
        </p:spPr>
        <p:txBody>
          <a:bodyPr spcFirstLastPara="1" wrap="square" lIns="91425" tIns="91425" rIns="91425" bIns="91425" anchor="t" anchorCtr="0">
            <a:noAutofit/>
          </a:bodyPr>
          <a:lstStyle/>
          <a:p>
            <a:pPr lvl="0" algn="just" rtl="0">
              <a:spcBef>
                <a:spcPts val="0"/>
              </a:spcBef>
              <a:spcAft>
                <a:spcPts val="600"/>
              </a:spcAft>
            </a:pPr>
            <a:endParaRPr lang="en" sz="1200" dirty="0">
              <a:solidFill>
                <a:srgbClr val="434343"/>
              </a:solidFill>
              <a:latin typeface="EB Garamond"/>
              <a:ea typeface="EB Garamond"/>
              <a:cs typeface="EB Garamond"/>
              <a:sym typeface="EB Garamond"/>
            </a:endParaRPr>
          </a:p>
          <a:p>
            <a:pPr marL="171450" indent="-171450">
              <a:spcAft>
                <a:spcPts val="600"/>
              </a:spcAft>
              <a:buFont typeface="Arial" panose="020B0604020202020204" pitchFamily="34" charset="0"/>
              <a:buChar char="•"/>
            </a:pPr>
            <a:r>
              <a:rPr lang="en" sz="1200" b="1" dirty="0">
                <a:solidFill>
                  <a:srgbClr val="434343"/>
                </a:solidFill>
                <a:latin typeface="EB Garamond"/>
                <a:ea typeface="EB Garamond"/>
                <a:cs typeface="EB Garamond"/>
                <a:sym typeface="EB Garamond"/>
              </a:rPr>
              <a:t>Number_of_bedrooms :</a:t>
            </a:r>
            <a:r>
              <a:rPr lang="en" sz="1200" dirty="0">
                <a:solidFill>
                  <a:srgbClr val="434343"/>
                </a:solidFill>
                <a:latin typeface="EB Garamond"/>
                <a:ea typeface="EB Garamond"/>
                <a:cs typeface="EB Garamond"/>
                <a:sym typeface="EB Garamond"/>
              </a:rPr>
              <a:t> total number of </a:t>
            </a:r>
            <a:r>
              <a:rPr lang="en" sz="1200" dirty="0" smtClean="0">
                <a:solidFill>
                  <a:srgbClr val="434343"/>
                </a:solidFill>
                <a:latin typeface="EB Garamond"/>
                <a:ea typeface="EB Garamond"/>
                <a:cs typeface="EB Garamond"/>
                <a:sym typeface="EB Garamond"/>
              </a:rPr>
              <a:t>bedrooms</a:t>
            </a:r>
            <a:endParaRPr lang="en" sz="1200" b="1" dirty="0" smtClean="0">
              <a:solidFill>
                <a:srgbClr val="434343"/>
              </a:solidFill>
              <a:latin typeface="EB Garamond"/>
              <a:ea typeface="EB Garamond"/>
              <a:cs typeface="EB Garamond"/>
              <a:sym typeface="EB Garamond"/>
            </a:endParaRP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Number_of_rooms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total number of rooms (bedroom, bathroom, livingroom, dining room, family room, library, kitchen)</a:t>
            </a:r>
          </a:p>
          <a:p>
            <a:pPr marL="171450" lvl="0" indent="-171450" rtl="0">
              <a:spcBef>
                <a:spcPts val="0"/>
              </a:spcBef>
              <a:spcAft>
                <a:spcPts val="600"/>
              </a:spcAft>
              <a:buFont typeface="Arial" panose="020B0604020202020204" pitchFamily="34" charset="0"/>
              <a:buChar char="•"/>
            </a:pPr>
            <a:r>
              <a:rPr lang="en-ID" sz="1200" b="1" dirty="0">
                <a:solidFill>
                  <a:srgbClr val="434343"/>
                </a:solidFill>
                <a:latin typeface="EB Garamond"/>
                <a:ea typeface="EB Garamond"/>
                <a:cs typeface="EB Garamond"/>
                <a:sym typeface="EB Garamond"/>
              </a:rPr>
              <a:t>N</a:t>
            </a:r>
            <a:r>
              <a:rPr lang="en" sz="1200" b="1" dirty="0" smtClean="0">
                <a:solidFill>
                  <a:srgbClr val="434343"/>
                </a:solidFill>
                <a:latin typeface="EB Garamond"/>
                <a:ea typeface="EB Garamond"/>
                <a:cs typeface="EB Garamond"/>
                <a:sym typeface="EB Garamond"/>
              </a:rPr>
              <a:t>umber_of_stories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This relates to elevation</a:t>
            </a:r>
          </a:p>
          <a:p>
            <a:pPr marL="171450" lvl="0" indent="-171450" rtl="0">
              <a:spcBef>
                <a:spcPts val="0"/>
              </a:spcBef>
              <a:spcAft>
                <a:spcPts val="600"/>
              </a:spcAft>
              <a:buFont typeface="Arial" panose="020B0604020202020204" pitchFamily="34" charset="0"/>
              <a:buChar char="•"/>
            </a:pPr>
            <a:r>
              <a:rPr lang="en" sz="1200" b="1" dirty="0">
                <a:solidFill>
                  <a:srgbClr val="434343"/>
                </a:solidFill>
                <a:latin typeface="EB Garamond"/>
                <a:ea typeface="EB Garamond"/>
                <a:cs typeface="EB Garamond"/>
                <a:sym typeface="EB Garamond"/>
              </a:rPr>
              <a:t>Parcel </a:t>
            </a:r>
            <a:r>
              <a:rPr lang="en" sz="1200" b="1" dirty="0" smtClean="0">
                <a:solidFill>
                  <a:srgbClr val="434343"/>
                </a:solidFill>
                <a:latin typeface="EB Garamond"/>
                <a:ea typeface="EB Garamond"/>
                <a:cs typeface="EB Garamond"/>
                <a:sym typeface="EB Garamond"/>
              </a:rPr>
              <a:t>shape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land shape</a:t>
            </a:r>
          </a:p>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Street_designation : </a:t>
            </a:r>
            <a:r>
              <a:rPr lang="en" sz="1200" dirty="0" smtClean="0">
                <a:solidFill>
                  <a:srgbClr val="434343"/>
                </a:solidFill>
                <a:latin typeface="EB Garamond"/>
                <a:ea typeface="EB Garamond"/>
                <a:cs typeface="EB Garamond"/>
                <a:sym typeface="EB Garamond"/>
              </a:rPr>
              <a:t>Identifiers </a:t>
            </a:r>
            <a:r>
              <a:rPr lang="en" sz="1200" dirty="0">
                <a:solidFill>
                  <a:srgbClr val="434343"/>
                </a:solidFill>
                <a:latin typeface="EB Garamond"/>
                <a:ea typeface="EB Garamond"/>
                <a:cs typeface="EB Garamond"/>
                <a:sym typeface="EB Garamond"/>
              </a:rPr>
              <a:t>of street names and serve to describe the street.</a:t>
            </a:r>
          </a:p>
          <a:p>
            <a:pPr marL="171450" lvl="0" indent="-171450" algn="just"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Topography :  </a:t>
            </a:r>
            <a:r>
              <a:rPr lang="en" sz="1200" dirty="0">
                <a:solidFill>
                  <a:srgbClr val="434343"/>
                </a:solidFill>
                <a:latin typeface="EB Garamond"/>
                <a:ea typeface="EB Garamond"/>
                <a:cs typeface="EB Garamond"/>
                <a:sym typeface="EB Garamond"/>
              </a:rPr>
              <a:t>Types of topography of the house</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Total_area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Total lot area</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Total_livable_area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Total living </a:t>
            </a:r>
            <a:r>
              <a:rPr lang="en" sz="1200" dirty="0" smtClean="0">
                <a:solidFill>
                  <a:srgbClr val="434343"/>
                </a:solidFill>
                <a:latin typeface="EB Garamond"/>
                <a:ea typeface="EB Garamond"/>
                <a:cs typeface="EB Garamond"/>
                <a:sym typeface="EB Garamond"/>
              </a:rPr>
              <a:t>area (building area).</a:t>
            </a: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Type_heater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Type of heater or heating system</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View_type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view type of the property</a:t>
            </a:r>
          </a:p>
          <a:p>
            <a:pPr marL="171450" lvl="0" indent="-171450" rtl="0">
              <a:spcBef>
                <a:spcPts val="0"/>
              </a:spcBef>
              <a:spcAft>
                <a:spcPts val="600"/>
              </a:spcAft>
              <a:buFont typeface="Arial" panose="020B0604020202020204" pitchFamily="34" charset="0"/>
              <a:buChar char="•"/>
            </a:pPr>
            <a:r>
              <a:rPr lang="en" sz="1200" b="1" dirty="0" smtClean="0">
                <a:solidFill>
                  <a:srgbClr val="434343"/>
                </a:solidFill>
                <a:latin typeface="EB Garamond"/>
                <a:ea typeface="EB Garamond"/>
                <a:cs typeface="EB Garamond"/>
                <a:sym typeface="EB Garamond"/>
              </a:rPr>
              <a:t>Year_built :</a:t>
            </a:r>
            <a:r>
              <a:rPr lang="en" sz="1200" dirty="0" smtClean="0">
                <a:solidFill>
                  <a:srgbClr val="434343"/>
                </a:solidFill>
                <a:latin typeface="EB Garamond"/>
                <a:ea typeface="EB Garamond"/>
                <a:cs typeface="EB Garamond"/>
                <a:sym typeface="EB Garamond"/>
              </a:rPr>
              <a:t> </a:t>
            </a:r>
            <a:r>
              <a:rPr lang="en" sz="1200" dirty="0">
                <a:solidFill>
                  <a:srgbClr val="434343"/>
                </a:solidFill>
                <a:latin typeface="EB Garamond"/>
                <a:ea typeface="EB Garamond"/>
                <a:cs typeface="EB Garamond"/>
                <a:sym typeface="EB Garamond"/>
              </a:rPr>
              <a:t>This is the year of the property was built</a:t>
            </a:r>
          </a:p>
          <a:p>
            <a:pPr marL="171450" indent="-171450">
              <a:spcAft>
                <a:spcPts val="600"/>
              </a:spcAft>
              <a:buFont typeface="Arial" panose="020B0604020202020204" pitchFamily="34" charset="0"/>
              <a:buChar char="•"/>
            </a:pPr>
            <a:r>
              <a:rPr lang="en-US" sz="1200" b="1" dirty="0" smtClean="0">
                <a:solidFill>
                  <a:srgbClr val="434343"/>
                </a:solidFill>
                <a:latin typeface="EB Garamond"/>
                <a:ea typeface="EB Garamond"/>
                <a:cs typeface="EB Garamond"/>
                <a:sym typeface="EB Garamond"/>
              </a:rPr>
              <a:t>Zoning </a:t>
            </a:r>
            <a:r>
              <a:rPr lang="en-US" sz="1200" dirty="0" smtClean="0">
                <a:solidFill>
                  <a:srgbClr val="434343"/>
                </a:solidFill>
                <a:latin typeface="EB Garamond"/>
                <a:ea typeface="EB Garamond"/>
                <a:cs typeface="EB Garamond"/>
                <a:sym typeface="EB Garamond"/>
              </a:rPr>
              <a:t>: </a:t>
            </a:r>
            <a:r>
              <a:rPr lang="en-US" sz="1200" dirty="0">
                <a:solidFill>
                  <a:srgbClr val="434343"/>
                </a:solidFill>
                <a:latin typeface="EB Garamond"/>
                <a:ea typeface="EB Garamond"/>
                <a:cs typeface="EB Garamond"/>
                <a:sym typeface="EB Garamond"/>
              </a:rPr>
              <a:t>This is a code which identifies the legal uses that are permitted at the property. </a:t>
            </a: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1600"/>
              </a:spcAft>
              <a:buFont typeface="Arial" panose="020B0604020202020204" pitchFamily="34" charset="0"/>
              <a:buChar char="•"/>
            </a:pPr>
            <a:endParaRPr lang="en" sz="1200" dirty="0">
              <a:solidFill>
                <a:srgbClr val="434343"/>
              </a:solidFill>
              <a:latin typeface="EB Garamond"/>
              <a:ea typeface="EB Garamond"/>
              <a:cs typeface="EB Garamond"/>
              <a:sym typeface="EB Garamond"/>
            </a:endParaRPr>
          </a:p>
          <a:p>
            <a:pPr marL="171450" lvl="0" indent="-171450" rtl="0">
              <a:spcBef>
                <a:spcPts val="0"/>
              </a:spcBef>
              <a:spcAft>
                <a:spcPts val="1600"/>
              </a:spcAft>
              <a:buFont typeface="Arial" panose="020B0604020202020204" pitchFamily="34" charset="0"/>
              <a:buChar char="•"/>
            </a:pPr>
            <a:endParaRPr lang="en" sz="1200" dirty="0">
              <a:solidFill>
                <a:srgbClr val="434343"/>
              </a:solidFill>
              <a:latin typeface="EB Garamond"/>
              <a:ea typeface="EB Garamond"/>
              <a:cs typeface="EB Garamond"/>
              <a:sym typeface="EB Garamond"/>
            </a:endParaRPr>
          </a:p>
          <a:p>
            <a:pPr marL="0" lvl="0" indent="0" rtl="0">
              <a:spcBef>
                <a:spcPts val="0"/>
              </a:spcBef>
              <a:spcAft>
                <a:spcPts val="1600"/>
              </a:spcAft>
              <a:buNone/>
            </a:pPr>
            <a:endParaRPr sz="1200" dirty="0">
              <a:solidFill>
                <a:srgbClr val="434343"/>
              </a:solidFill>
              <a:latin typeface="EB Garamond"/>
              <a:ea typeface="EB Garamond"/>
              <a:cs typeface="EB Garamond"/>
              <a:sym typeface="EB Garamond"/>
            </a:endParaRPr>
          </a:p>
        </p:txBody>
      </p:sp>
    </p:spTree>
    <p:extLst>
      <p:ext uri="{BB962C8B-B14F-4D97-AF65-F5344CB8AC3E}">
        <p14:creationId xmlns:p14="http://schemas.microsoft.com/office/powerpoint/2010/main" val="161041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2291-4BF0-4246-B2A2-1852B40BFBB2}"/>
              </a:ext>
            </a:extLst>
          </p:cNvPr>
          <p:cNvSpPr>
            <a:spLocks noGrp="1"/>
          </p:cNvSpPr>
          <p:nvPr>
            <p:ph type="ctrTitle"/>
          </p:nvPr>
        </p:nvSpPr>
        <p:spPr>
          <a:xfrm>
            <a:off x="796427" y="716884"/>
            <a:ext cx="5012400" cy="314100"/>
          </a:xfrm>
        </p:spPr>
        <p:txBody>
          <a:bodyPr/>
          <a:lstStyle/>
          <a:p>
            <a:r>
              <a:rPr lang="en-US" dirty="0"/>
              <a:t>DATA CLEANING</a:t>
            </a:r>
            <a:endParaRPr lang="en-ID" dirty="0"/>
          </a:p>
        </p:txBody>
      </p:sp>
      <p:grpSp>
        <p:nvGrpSpPr>
          <p:cNvPr id="45" name="Google Shape;8102;p46">
            <a:extLst>
              <a:ext uri="{FF2B5EF4-FFF2-40B4-BE49-F238E27FC236}">
                <a16:creationId xmlns:a16="http://schemas.microsoft.com/office/drawing/2014/main" id="{E33D619F-73F0-43BB-BC48-1F5E73E2574D}"/>
              </a:ext>
            </a:extLst>
          </p:cNvPr>
          <p:cNvGrpSpPr/>
          <p:nvPr/>
        </p:nvGrpSpPr>
        <p:grpSpPr>
          <a:xfrm>
            <a:off x="480384" y="2006028"/>
            <a:ext cx="1162044" cy="970179"/>
            <a:chOff x="3074027" y="1983777"/>
            <a:chExt cx="380604" cy="313854"/>
          </a:xfrm>
          <a:solidFill>
            <a:srgbClr val="FF0000"/>
          </a:solidFill>
        </p:grpSpPr>
        <p:sp>
          <p:nvSpPr>
            <p:cNvPr id="46" name="Google Shape;8103;p46">
              <a:extLst>
                <a:ext uri="{FF2B5EF4-FFF2-40B4-BE49-F238E27FC236}">
                  <a16:creationId xmlns:a16="http://schemas.microsoft.com/office/drawing/2014/main" id="{7A8E5BD1-A8FA-451F-818F-57C863B77FDD}"/>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04;p46">
              <a:extLst>
                <a:ext uri="{FF2B5EF4-FFF2-40B4-BE49-F238E27FC236}">
                  <a16:creationId xmlns:a16="http://schemas.microsoft.com/office/drawing/2014/main" id="{832EC235-B38B-41AF-B085-67CE769249AD}"/>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05;p46">
              <a:extLst>
                <a:ext uri="{FF2B5EF4-FFF2-40B4-BE49-F238E27FC236}">
                  <a16:creationId xmlns:a16="http://schemas.microsoft.com/office/drawing/2014/main" id="{28935B30-9E0F-483D-983E-5D6177352973}"/>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06;p46">
              <a:extLst>
                <a:ext uri="{FF2B5EF4-FFF2-40B4-BE49-F238E27FC236}">
                  <a16:creationId xmlns:a16="http://schemas.microsoft.com/office/drawing/2014/main" id="{61CD1C67-7D4E-4263-96A4-ACBD821F3C6A}"/>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07;p46">
              <a:extLst>
                <a:ext uri="{FF2B5EF4-FFF2-40B4-BE49-F238E27FC236}">
                  <a16:creationId xmlns:a16="http://schemas.microsoft.com/office/drawing/2014/main" id="{A879E546-EFAC-47B1-A945-CFFDB10C779E}"/>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116;p29">
            <a:extLst>
              <a:ext uri="{FF2B5EF4-FFF2-40B4-BE49-F238E27FC236}">
                <a16:creationId xmlns:a16="http://schemas.microsoft.com/office/drawing/2014/main" id="{4030B88B-E7EE-46CB-8D5C-930975B062DE}"/>
              </a:ext>
            </a:extLst>
          </p:cNvPr>
          <p:cNvSpPr txBox="1"/>
          <p:nvPr/>
        </p:nvSpPr>
        <p:spPr>
          <a:xfrm>
            <a:off x="766546" y="1439220"/>
            <a:ext cx="2202567" cy="253558"/>
          </a:xfrm>
          <a:prstGeom prst="rect">
            <a:avLst/>
          </a:prstGeom>
          <a:solidFill>
            <a:srgbClr val="FFFF00"/>
          </a:solidFill>
          <a:ln w="38100">
            <a:solidFill>
              <a:schemeClr val="bg1"/>
            </a:solidFill>
          </a:ln>
        </p:spPr>
        <p:txBody>
          <a:bodyPr spcFirstLastPara="1" wrap="square" lIns="0" tIns="6350" rIns="0" bIns="0" anchor="t" anchorCtr="0">
            <a:noAutofit/>
          </a:bodyPr>
          <a:lstStyle/>
          <a:p>
            <a:pPr marR="0" lvl="0" rtl="0">
              <a:lnSpc>
                <a:spcPct val="100000"/>
              </a:lnSpc>
              <a:spcBef>
                <a:spcPts val="0"/>
              </a:spcBef>
              <a:spcAft>
                <a:spcPts val="0"/>
              </a:spcAft>
            </a:pPr>
            <a:r>
              <a:rPr lang="en-US" sz="1600" b="1" dirty="0">
                <a:solidFill>
                  <a:schemeClr val="tx1"/>
                </a:solidFill>
                <a:latin typeface="Montserrat Black" panose="020B0604020202020204" charset="0"/>
                <a:ea typeface="EB Garamond"/>
                <a:cs typeface="EB Garamond"/>
                <a:sym typeface="EB Garamond"/>
              </a:rPr>
              <a:t>Feature Extraction</a:t>
            </a:r>
          </a:p>
        </p:txBody>
      </p:sp>
      <p:sp>
        <p:nvSpPr>
          <p:cNvPr id="52" name="Google Shape;1116;p29">
            <a:extLst>
              <a:ext uri="{FF2B5EF4-FFF2-40B4-BE49-F238E27FC236}">
                <a16:creationId xmlns:a16="http://schemas.microsoft.com/office/drawing/2014/main" id="{9843F376-9FF8-4900-8240-E8A21A5534E5}"/>
              </a:ext>
            </a:extLst>
          </p:cNvPr>
          <p:cNvSpPr txBox="1"/>
          <p:nvPr/>
        </p:nvSpPr>
        <p:spPr>
          <a:xfrm>
            <a:off x="1741777" y="1906578"/>
            <a:ext cx="3250150" cy="1366495"/>
          </a:xfrm>
          <a:prstGeom prst="rect">
            <a:avLst/>
          </a:prstGeom>
          <a:solidFill>
            <a:schemeClr val="bg1"/>
          </a:solidFill>
          <a:ln w="38100">
            <a:solidFill>
              <a:schemeClr val="bg1"/>
            </a:solidFill>
          </a:ln>
        </p:spPr>
        <p:txBody>
          <a:bodyPr spcFirstLastPara="1" wrap="square" lIns="0" tIns="6350" rIns="0" bIns="0" anchor="t" anchorCtr="0">
            <a:noAutofit/>
          </a:bodyPr>
          <a:lstStyle/>
          <a:p>
            <a:pPr marL="171450" marR="0" lvl="0" indent="-171450" rtl="0">
              <a:lnSpc>
                <a:spcPct val="100000"/>
              </a:lnSpc>
              <a:spcBef>
                <a:spcPts val="0"/>
              </a:spcBef>
              <a:spcAft>
                <a:spcPts val="0"/>
              </a:spcAft>
              <a:buFont typeface="Arial" panose="020B0604020202020204" pitchFamily="34" charset="0"/>
              <a:buChar char="•"/>
            </a:pPr>
            <a:r>
              <a:rPr lang="en-US" sz="1600" dirty="0" smtClean="0">
                <a:solidFill>
                  <a:schemeClr val="tx1"/>
                </a:solidFill>
                <a:latin typeface="Montserrat Light" panose="020B0604020202020204" charset="0"/>
                <a:ea typeface="EB Garamond"/>
                <a:cs typeface="EB Garamond"/>
                <a:sym typeface="EB Garamond"/>
              </a:rPr>
              <a:t>Extract</a:t>
            </a:r>
            <a:r>
              <a:rPr lang="en-US" sz="1600" b="1" dirty="0" smtClean="0">
                <a:solidFill>
                  <a:schemeClr val="tx1"/>
                </a:solidFill>
                <a:latin typeface="Montserrat Light" panose="020B0604020202020204" charset="0"/>
                <a:ea typeface="EB Garamond"/>
                <a:cs typeface="EB Garamond"/>
                <a:sym typeface="EB Garamond"/>
              </a:rPr>
              <a:t> building </a:t>
            </a:r>
            <a:r>
              <a:rPr lang="en-US" sz="1600" b="1" dirty="0">
                <a:solidFill>
                  <a:schemeClr val="tx1"/>
                </a:solidFill>
                <a:latin typeface="Montserrat Light" panose="020B0604020202020204" charset="0"/>
                <a:ea typeface="EB Garamond"/>
                <a:cs typeface="EB Garamond"/>
                <a:sym typeface="EB Garamond"/>
              </a:rPr>
              <a:t>code </a:t>
            </a:r>
            <a:r>
              <a:rPr lang="en-US" sz="1600" b="1" dirty="0" smtClean="0">
                <a:solidFill>
                  <a:schemeClr val="tx1"/>
                </a:solidFill>
                <a:latin typeface="Montserrat Light" panose="020B0604020202020204" charset="0"/>
                <a:ea typeface="EB Garamond"/>
                <a:cs typeface="EB Garamond"/>
                <a:sym typeface="EB Garamond"/>
              </a:rPr>
              <a:t>description </a:t>
            </a:r>
            <a:r>
              <a:rPr lang="en-US" sz="1600" dirty="0" smtClean="0">
                <a:solidFill>
                  <a:schemeClr val="tx1"/>
                </a:solidFill>
                <a:latin typeface="Montserrat Light" panose="020B0604020202020204" charset="0"/>
                <a:ea typeface="EB Garamond"/>
                <a:cs typeface="EB Garamond"/>
                <a:sym typeface="EB Garamond"/>
              </a:rPr>
              <a:t>into</a:t>
            </a:r>
            <a:r>
              <a:rPr lang="en-US" sz="1600" b="1" dirty="0" smtClean="0">
                <a:solidFill>
                  <a:schemeClr val="tx1"/>
                </a:solidFill>
                <a:latin typeface="Montserrat Light" panose="020B0604020202020204" charset="0"/>
                <a:ea typeface="EB Garamond"/>
                <a:cs typeface="EB Garamond"/>
                <a:sym typeface="EB Garamond"/>
              </a:rPr>
              <a:t> Construction Type</a:t>
            </a:r>
            <a:endParaRPr lang="en-US" sz="1600" b="1" dirty="0">
              <a:solidFill>
                <a:schemeClr val="tx1"/>
              </a:solidFill>
              <a:latin typeface="Montserrat Light" panose="020B0604020202020204" charset="0"/>
              <a:ea typeface="EB Garamond"/>
              <a:cs typeface="EB Garamond"/>
              <a:sym typeface="EB Garamond"/>
            </a:endParaRPr>
          </a:p>
          <a:p>
            <a:pPr marL="171450" marR="0" lvl="0" indent="-171450" rtl="0">
              <a:lnSpc>
                <a:spcPct val="100000"/>
              </a:lnSpc>
              <a:spcBef>
                <a:spcPts val="0"/>
              </a:spcBef>
              <a:spcAft>
                <a:spcPts val="0"/>
              </a:spcAft>
              <a:buFont typeface="Arial" panose="020B0604020202020204" pitchFamily="34" charset="0"/>
              <a:buChar char="•"/>
            </a:pPr>
            <a:r>
              <a:rPr lang="en-US" sz="1600" dirty="0" smtClean="0">
                <a:solidFill>
                  <a:schemeClr val="tx1"/>
                </a:solidFill>
                <a:latin typeface="Montserrat Light" panose="020B0604020202020204" charset="0"/>
                <a:ea typeface="EB Garamond"/>
                <a:cs typeface="EB Garamond"/>
                <a:sym typeface="EB Garamond"/>
              </a:rPr>
              <a:t>Extract</a:t>
            </a:r>
            <a:r>
              <a:rPr lang="en-US" sz="1600" b="1" dirty="0" smtClean="0">
                <a:solidFill>
                  <a:schemeClr val="tx1"/>
                </a:solidFill>
                <a:latin typeface="Montserrat Light" panose="020B0604020202020204" charset="0"/>
                <a:ea typeface="EB Garamond"/>
                <a:cs typeface="EB Garamond"/>
                <a:sym typeface="EB Garamond"/>
              </a:rPr>
              <a:t> zip code </a:t>
            </a:r>
            <a:r>
              <a:rPr lang="en-US" sz="1600" dirty="0" smtClean="0">
                <a:solidFill>
                  <a:schemeClr val="tx1"/>
                </a:solidFill>
                <a:latin typeface="Montserrat Light" panose="020B0604020202020204" charset="0"/>
                <a:ea typeface="EB Garamond"/>
                <a:cs typeface="EB Garamond"/>
                <a:sym typeface="EB Garamond"/>
              </a:rPr>
              <a:t>into</a:t>
            </a:r>
            <a:r>
              <a:rPr lang="en-US" sz="1600" b="1" dirty="0" smtClean="0">
                <a:solidFill>
                  <a:schemeClr val="tx1"/>
                </a:solidFill>
                <a:latin typeface="Montserrat Light" panose="020B0604020202020204" charset="0"/>
                <a:ea typeface="EB Garamond"/>
                <a:cs typeface="EB Garamond"/>
                <a:sym typeface="EB Garamond"/>
              </a:rPr>
              <a:t> Section </a:t>
            </a:r>
            <a:endParaRPr lang="en-US" sz="1600" b="1" dirty="0">
              <a:solidFill>
                <a:schemeClr val="tx1"/>
              </a:solidFill>
              <a:latin typeface="Montserrat Light" panose="020B0604020202020204" charset="0"/>
              <a:ea typeface="EB Garamond"/>
              <a:cs typeface="EB Garamond"/>
              <a:sym typeface="EB Garamon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276" y="1030984"/>
            <a:ext cx="3863647" cy="3138538"/>
          </a:xfrm>
          <a:prstGeom prst="rect">
            <a:avLst/>
          </a:prstGeom>
        </p:spPr>
      </p:pic>
      <p:pic>
        <p:nvPicPr>
          <p:cNvPr id="2050" name="Picture 2" descr="Download Brick PNG image – Free PNG Images Vector, PSD, Clipart,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33" y="3681310"/>
            <a:ext cx="1261393" cy="1166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de Flange - PT Sahabat Ana Gr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942" y="3464023"/>
            <a:ext cx="2629996" cy="18690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ristics / Patrick&amp;#39;s R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52" y="3380956"/>
            <a:ext cx="1480845" cy="14808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98ECAD6-3E56-4C71-B92B-F628669A17A9}"/>
              </a:ext>
            </a:extLst>
          </p:cNvPr>
          <p:cNvSpPr txBox="1"/>
          <p:nvPr/>
        </p:nvSpPr>
        <p:spPr>
          <a:xfrm>
            <a:off x="4896456" y="4383322"/>
            <a:ext cx="4058467" cy="523220"/>
          </a:xfrm>
          <a:prstGeom prst="rect">
            <a:avLst/>
          </a:prstGeom>
          <a:solidFill>
            <a:srgbClr val="FFC000"/>
          </a:solidFill>
        </p:spPr>
        <p:txBody>
          <a:bodyPr wrap="square" rtlCol="0">
            <a:spAutoFit/>
          </a:bodyPr>
          <a:lstStyle/>
          <a:p>
            <a:pPr algn="ctr"/>
            <a:r>
              <a:rPr lang="en-US" dirty="0" err="1" smtClean="0">
                <a:latin typeface="Montserrat Light" panose="020B0604020202020204" charset="0"/>
                <a:ea typeface="EB Garamond" panose="00000500000000000000" pitchFamily="2" charset="0"/>
              </a:rPr>
              <a:t>DataFrame’s</a:t>
            </a:r>
            <a:r>
              <a:rPr lang="en-US" dirty="0" smtClean="0">
                <a:latin typeface="Montserrat Light" panose="020B0604020202020204" charset="0"/>
                <a:ea typeface="EB Garamond" panose="00000500000000000000" pitchFamily="2" charset="0"/>
              </a:rPr>
              <a:t> </a:t>
            </a:r>
            <a:r>
              <a:rPr lang="en-US" b="1" dirty="0">
                <a:latin typeface="Montserrat Light" panose="020B0604020202020204" charset="0"/>
                <a:ea typeface="EB Garamond" panose="00000500000000000000" pitchFamily="2" charset="0"/>
              </a:rPr>
              <a:t>S</a:t>
            </a:r>
            <a:r>
              <a:rPr lang="en-US" b="1" dirty="0" smtClean="0">
                <a:latin typeface="Montserrat Light" panose="020B0604020202020204" charset="0"/>
                <a:ea typeface="EB Garamond" panose="00000500000000000000" pitchFamily="2" charset="0"/>
              </a:rPr>
              <a:t>hape After </a:t>
            </a:r>
            <a:r>
              <a:rPr lang="en-US" dirty="0" smtClean="0">
                <a:latin typeface="Montserrat Light" panose="020B0604020202020204" charset="0"/>
                <a:ea typeface="EB Garamond" panose="00000500000000000000" pitchFamily="2" charset="0"/>
              </a:rPr>
              <a:t>Feature Extraction: (</a:t>
            </a:r>
            <a:r>
              <a:rPr lang="en-US" b="1" dirty="0" smtClean="0">
                <a:latin typeface="Montserrat Light" panose="020B0604020202020204" charset="0"/>
                <a:ea typeface="EB Garamond" panose="00000500000000000000" pitchFamily="2" charset="0"/>
              </a:rPr>
              <a:t>77620 rows </a:t>
            </a:r>
            <a:r>
              <a:rPr lang="en-US" b="1" dirty="0">
                <a:latin typeface="Montserrat Light" panose="020B0604020202020204" charset="0"/>
                <a:ea typeface="EB Garamond" panose="00000500000000000000" pitchFamily="2" charset="0"/>
              </a:rPr>
              <a:t>, </a:t>
            </a:r>
            <a:r>
              <a:rPr lang="en-US" b="1" dirty="0" smtClean="0">
                <a:latin typeface="Montserrat Light" panose="020B0604020202020204" charset="0"/>
                <a:ea typeface="EB Garamond" panose="00000500000000000000" pitchFamily="2" charset="0"/>
              </a:rPr>
              <a:t>2</a:t>
            </a:r>
            <a:r>
              <a:rPr lang="en-US" b="1" dirty="0">
                <a:latin typeface="Montserrat Light" panose="020B0604020202020204" charset="0"/>
                <a:ea typeface="EB Garamond" panose="00000500000000000000" pitchFamily="2" charset="0"/>
              </a:rPr>
              <a:t>6</a:t>
            </a:r>
            <a:r>
              <a:rPr lang="en-US" b="1" dirty="0" smtClean="0">
                <a:latin typeface="Montserrat Light" panose="020B0604020202020204" charset="0"/>
                <a:ea typeface="EB Garamond" panose="00000500000000000000" pitchFamily="2" charset="0"/>
              </a:rPr>
              <a:t> columns)</a:t>
            </a:r>
            <a:endParaRPr lang="en-ID" b="1" dirty="0">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6833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421598" y="2149405"/>
            <a:ext cx="6229934"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bg1"/>
                </a:solidFill>
                <a:latin typeface="Montserrat Black" panose="020B0604020202020204" charset="0"/>
              </a:rPr>
              <a:t>UNSUPERVISED MACHINE LEARNING</a:t>
            </a:r>
          </a:p>
          <a:p>
            <a:pPr algn="ctr"/>
            <a:r>
              <a:rPr lang="en-US" sz="2400" dirty="0" smtClean="0">
                <a:solidFill>
                  <a:schemeClr val="bg1"/>
                </a:solidFill>
                <a:latin typeface="Montserrat Black" panose="020B0604020202020204" charset="0"/>
              </a:rPr>
              <a:t>(CLUSTERING)</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174101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E369B-3345-43C2-BBAB-8ABEC18BB8AF}"/>
              </a:ext>
            </a:extLst>
          </p:cNvPr>
          <p:cNvSpPr>
            <a:spLocks noGrp="1"/>
          </p:cNvSpPr>
          <p:nvPr>
            <p:ph type="ctrTitle"/>
          </p:nvPr>
        </p:nvSpPr>
        <p:spPr/>
        <p:txBody>
          <a:bodyPr/>
          <a:lstStyle/>
          <a:p>
            <a:r>
              <a:rPr lang="en-US" dirty="0" smtClean="0"/>
              <a:t>UNSUPERVISED MACHINE LEARNING (CLUSTERING)</a:t>
            </a:r>
            <a:endParaRPr lang="en-ID" dirty="0"/>
          </a:p>
        </p:txBody>
      </p:sp>
      <p:sp>
        <p:nvSpPr>
          <p:cNvPr id="3" name="Google Shape;634;p21">
            <a:extLst>
              <a:ext uri="{FF2B5EF4-FFF2-40B4-BE49-F238E27FC236}">
                <a16:creationId xmlns:a16="http://schemas.microsoft.com/office/drawing/2014/main" id="{F1D4B427-D1E7-4821-8004-EF5205854223}"/>
              </a:ext>
            </a:extLst>
          </p:cNvPr>
          <p:cNvSpPr/>
          <p:nvPr/>
        </p:nvSpPr>
        <p:spPr>
          <a:xfrm>
            <a:off x="790975" y="1159663"/>
            <a:ext cx="1964411" cy="187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35;p21">
            <a:extLst>
              <a:ext uri="{FF2B5EF4-FFF2-40B4-BE49-F238E27FC236}">
                <a16:creationId xmlns:a16="http://schemas.microsoft.com/office/drawing/2014/main" id="{69291BB1-13AF-4672-AE99-FF2CB054E6A6}"/>
              </a:ext>
            </a:extLst>
          </p:cNvPr>
          <p:cNvSpPr/>
          <p:nvPr/>
        </p:nvSpPr>
        <p:spPr>
          <a:xfrm>
            <a:off x="6508634" y="1159663"/>
            <a:ext cx="1872300" cy="187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81;p21">
            <a:extLst>
              <a:ext uri="{FF2B5EF4-FFF2-40B4-BE49-F238E27FC236}">
                <a16:creationId xmlns:a16="http://schemas.microsoft.com/office/drawing/2014/main" id="{6C863883-9619-4556-9252-13C91751955F}"/>
              </a:ext>
            </a:extLst>
          </p:cNvPr>
          <p:cNvSpPr txBox="1"/>
          <p:nvPr/>
        </p:nvSpPr>
        <p:spPr>
          <a:xfrm>
            <a:off x="1146900" y="1540036"/>
            <a:ext cx="1252241"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sz="1600" dirty="0" smtClean="0">
                <a:solidFill>
                  <a:srgbClr val="434343"/>
                </a:solidFill>
                <a:latin typeface="Montserrat ExtraBold"/>
                <a:ea typeface="Montserrat ExtraBold"/>
                <a:cs typeface="Montserrat ExtraBold"/>
                <a:sym typeface="Montserrat ExtraBold"/>
              </a:rPr>
              <a:t>BEFORE</a:t>
            </a:r>
            <a:endParaRPr sz="1600" dirty="0">
              <a:solidFill>
                <a:srgbClr val="434343"/>
              </a:solidFill>
              <a:latin typeface="Montserrat ExtraBold"/>
              <a:ea typeface="Montserrat ExtraBold"/>
              <a:cs typeface="Montserrat ExtraBold"/>
              <a:sym typeface="Montserrat ExtraBold"/>
            </a:endParaRPr>
          </a:p>
          <a:p>
            <a:pPr lvl="0" algn="ctr"/>
            <a:r>
              <a:rPr lang="en-US" sz="1200" dirty="0">
                <a:solidFill>
                  <a:srgbClr val="434343"/>
                </a:solidFill>
                <a:latin typeface="EB Garamond"/>
                <a:ea typeface="EB Garamond"/>
                <a:cs typeface="EB Garamond"/>
                <a:sym typeface="EB Garamond"/>
              </a:rPr>
              <a:t>Marketing department in the company hasn't used Clustering/Segmentation yet</a:t>
            </a:r>
          </a:p>
        </p:txBody>
      </p:sp>
      <p:sp>
        <p:nvSpPr>
          <p:cNvPr id="66" name="Google Shape;681;p21">
            <a:extLst>
              <a:ext uri="{FF2B5EF4-FFF2-40B4-BE49-F238E27FC236}">
                <a16:creationId xmlns:a16="http://schemas.microsoft.com/office/drawing/2014/main" id="{E5CA6A34-AC87-4D11-8E83-4DC638DFA279}"/>
              </a:ext>
            </a:extLst>
          </p:cNvPr>
          <p:cNvSpPr txBox="1"/>
          <p:nvPr/>
        </p:nvSpPr>
        <p:spPr>
          <a:xfrm>
            <a:off x="6715427" y="1540036"/>
            <a:ext cx="1500754" cy="975923"/>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sz="1600" dirty="0" smtClean="0">
                <a:solidFill>
                  <a:srgbClr val="434343"/>
                </a:solidFill>
                <a:latin typeface="Montserrat ExtraBold"/>
                <a:ea typeface="Montserrat ExtraBold"/>
                <a:cs typeface="Montserrat ExtraBold"/>
                <a:sym typeface="Montserrat ExtraBold"/>
              </a:rPr>
              <a:t>AFTER</a:t>
            </a:r>
            <a:endParaRPr sz="1200" dirty="0">
              <a:solidFill>
                <a:srgbClr val="434343"/>
              </a:solidFill>
              <a:latin typeface="Montserrat ExtraBold"/>
              <a:ea typeface="Montserrat ExtraBold"/>
              <a:cs typeface="Montserrat ExtraBold"/>
              <a:sym typeface="Montserrat ExtraBold"/>
            </a:endParaRPr>
          </a:p>
          <a:p>
            <a:pPr lvl="0" algn="ctr"/>
            <a:r>
              <a:rPr lang="en-US" sz="1200" dirty="0">
                <a:solidFill>
                  <a:srgbClr val="434343"/>
                </a:solidFill>
                <a:latin typeface="EB Garamond"/>
                <a:ea typeface="EB Garamond"/>
                <a:cs typeface="EB Garamond"/>
                <a:sym typeface="EB Garamond"/>
              </a:rPr>
              <a:t>Clustering/Segmentation being created in order for marketing department to sell our products right on target</a:t>
            </a:r>
          </a:p>
        </p:txBody>
      </p:sp>
      <p:sp>
        <p:nvSpPr>
          <p:cNvPr id="67" name="TextBox 66">
            <a:extLst>
              <a:ext uri="{FF2B5EF4-FFF2-40B4-BE49-F238E27FC236}">
                <a16:creationId xmlns:a16="http://schemas.microsoft.com/office/drawing/2014/main" id="{999F0784-6FEB-4DCB-9290-51E2D565CF31}"/>
              </a:ext>
            </a:extLst>
          </p:cNvPr>
          <p:cNvSpPr txBox="1"/>
          <p:nvPr/>
        </p:nvSpPr>
        <p:spPr>
          <a:xfrm>
            <a:off x="426061" y="3616622"/>
            <a:ext cx="2694237" cy="954107"/>
          </a:xfrm>
          <a:prstGeom prst="rect">
            <a:avLst/>
          </a:prstGeom>
          <a:noFill/>
        </p:spPr>
        <p:txBody>
          <a:bodyPr wrap="square" rtlCol="0">
            <a:spAutoFit/>
          </a:bodyPr>
          <a:lstStyle/>
          <a:p>
            <a:r>
              <a:rPr lang="en-US" dirty="0">
                <a:latin typeface="Montserrat Light" panose="020B0604020202020204" charset="0"/>
                <a:ea typeface="EB Garamond" panose="00000500000000000000" pitchFamily="2" charset="0"/>
              </a:rPr>
              <a:t>Marketing department tends to make offers that are not in accordance with the target </a:t>
            </a:r>
            <a:r>
              <a:rPr lang="en-US" dirty="0" smtClean="0">
                <a:latin typeface="Montserrat Light" panose="020B0604020202020204" charset="0"/>
                <a:ea typeface="EB Garamond" panose="00000500000000000000" pitchFamily="2" charset="0"/>
              </a:rPr>
              <a:t>segmentation.</a:t>
            </a:r>
            <a:endParaRPr lang="en-US" dirty="0">
              <a:latin typeface="Montserrat Light" panose="020B0604020202020204" charset="0"/>
              <a:ea typeface="EB Garamond" panose="00000500000000000000" pitchFamily="2" charset="0"/>
            </a:endParaRPr>
          </a:p>
        </p:txBody>
      </p:sp>
      <p:sp>
        <p:nvSpPr>
          <p:cNvPr id="21" name="TextBox 20">
            <a:extLst>
              <a:ext uri="{FF2B5EF4-FFF2-40B4-BE49-F238E27FC236}">
                <a16:creationId xmlns:a16="http://schemas.microsoft.com/office/drawing/2014/main" id="{999F0784-6FEB-4DCB-9290-51E2D565CF31}"/>
              </a:ext>
            </a:extLst>
          </p:cNvPr>
          <p:cNvSpPr txBox="1"/>
          <p:nvPr/>
        </p:nvSpPr>
        <p:spPr>
          <a:xfrm>
            <a:off x="6097665" y="3616622"/>
            <a:ext cx="2694237" cy="1169551"/>
          </a:xfrm>
          <a:prstGeom prst="rect">
            <a:avLst/>
          </a:prstGeom>
          <a:noFill/>
        </p:spPr>
        <p:txBody>
          <a:bodyPr wrap="square" rtlCol="0">
            <a:spAutoFit/>
          </a:bodyPr>
          <a:lstStyle/>
          <a:p>
            <a:r>
              <a:rPr lang="en-US" dirty="0">
                <a:latin typeface="Montserrat Light" panose="020B0604020202020204" charset="0"/>
                <a:ea typeface="EB Garamond" panose="00000500000000000000" pitchFamily="2" charset="0"/>
              </a:rPr>
              <a:t>Marketing department becomes more effective and efficient in making offers to the appropriate </a:t>
            </a:r>
            <a:r>
              <a:rPr lang="en-US" dirty="0" smtClean="0">
                <a:latin typeface="Montserrat Light" panose="020B0604020202020204" charset="0"/>
                <a:ea typeface="EB Garamond" panose="00000500000000000000" pitchFamily="2" charset="0"/>
              </a:rPr>
              <a:t>target.</a:t>
            </a:r>
            <a:endParaRPr lang="en-US" dirty="0">
              <a:latin typeface="Montserrat Light" panose="020B0604020202020204" charset="0"/>
              <a:ea typeface="EB Garamond" panose="00000500000000000000" pitchFamily="2" charset="0"/>
            </a:endParaRPr>
          </a:p>
        </p:txBody>
      </p:sp>
      <p:sp>
        <p:nvSpPr>
          <p:cNvPr id="22" name="TextBox 21">
            <a:extLst>
              <a:ext uri="{FF2B5EF4-FFF2-40B4-BE49-F238E27FC236}">
                <a16:creationId xmlns:a16="http://schemas.microsoft.com/office/drawing/2014/main" id="{999F0784-6FEB-4DCB-9290-51E2D565CF31}"/>
              </a:ext>
            </a:extLst>
          </p:cNvPr>
          <p:cNvSpPr txBox="1"/>
          <p:nvPr/>
        </p:nvSpPr>
        <p:spPr>
          <a:xfrm>
            <a:off x="3649644" y="1691651"/>
            <a:ext cx="2694237" cy="307777"/>
          </a:xfrm>
          <a:prstGeom prst="rect">
            <a:avLst/>
          </a:prstGeom>
          <a:noFill/>
        </p:spPr>
        <p:txBody>
          <a:bodyPr wrap="square" rtlCol="0">
            <a:spAutoFit/>
          </a:bodyPr>
          <a:lstStyle/>
          <a:p>
            <a:r>
              <a:rPr lang="en-ID" dirty="0" smtClean="0">
                <a:latin typeface="Montserrat Light" panose="020B0604020202020204" charset="0"/>
                <a:ea typeface="EB Garamond" panose="00000500000000000000" pitchFamily="2" charset="0"/>
              </a:rPr>
              <a:t>Using our Project</a:t>
            </a:r>
            <a:endParaRPr lang="en-ID" dirty="0">
              <a:latin typeface="Montserrat Light" panose="020B0604020202020204" charset="0"/>
              <a:ea typeface="EB Garamond" panose="00000500000000000000" pitchFamily="2" charset="0"/>
            </a:endParaRPr>
          </a:p>
        </p:txBody>
      </p:sp>
      <p:cxnSp>
        <p:nvCxnSpPr>
          <p:cNvPr id="6" name="Straight Arrow Connector 5"/>
          <p:cNvCxnSpPr>
            <a:stCxn id="3" idx="6"/>
            <a:endCxn id="4" idx="2"/>
          </p:cNvCxnSpPr>
          <p:nvPr/>
        </p:nvCxnSpPr>
        <p:spPr>
          <a:xfrm>
            <a:off x="2755386" y="2095813"/>
            <a:ext cx="3753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4"/>
            <a:endCxn id="67" idx="0"/>
          </p:cNvCxnSpPr>
          <p:nvPr/>
        </p:nvCxnSpPr>
        <p:spPr>
          <a:xfrm flipH="1">
            <a:off x="1773180" y="3031963"/>
            <a:ext cx="1" cy="584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4"/>
            <a:endCxn id="21" idx="0"/>
          </p:cNvCxnSpPr>
          <p:nvPr/>
        </p:nvCxnSpPr>
        <p:spPr>
          <a:xfrm>
            <a:off x="7444784" y="3031963"/>
            <a:ext cx="0" cy="584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9257-A914-45F5-87D7-122A0C39EB11}"/>
              </a:ext>
            </a:extLst>
          </p:cNvPr>
          <p:cNvSpPr>
            <a:spLocks noGrp="1"/>
          </p:cNvSpPr>
          <p:nvPr>
            <p:ph type="ctrTitle"/>
          </p:nvPr>
        </p:nvSpPr>
        <p:spPr/>
        <p:txBody>
          <a:bodyPr/>
          <a:lstStyle/>
          <a:p>
            <a:r>
              <a:rPr lang="en-US" dirty="0"/>
              <a:t>CLUSTERING</a:t>
            </a:r>
            <a:endParaRPr lang="en-ID" dirty="0"/>
          </a:p>
        </p:txBody>
      </p:sp>
      <p:sp>
        <p:nvSpPr>
          <p:cNvPr id="3" name="TextBox 2">
            <a:extLst>
              <a:ext uri="{FF2B5EF4-FFF2-40B4-BE49-F238E27FC236}">
                <a16:creationId xmlns:a16="http://schemas.microsoft.com/office/drawing/2014/main" id="{04C69517-327B-4C6D-B6FD-CEDD7E3054BF}"/>
              </a:ext>
            </a:extLst>
          </p:cNvPr>
          <p:cNvSpPr txBox="1"/>
          <p:nvPr/>
        </p:nvSpPr>
        <p:spPr>
          <a:xfrm>
            <a:off x="255182" y="1227929"/>
            <a:ext cx="8234413" cy="307777"/>
          </a:xfrm>
          <a:prstGeom prst="rect">
            <a:avLst/>
          </a:prstGeom>
          <a:noFill/>
        </p:spPr>
        <p:txBody>
          <a:bodyPr wrap="square">
            <a:spAutoFit/>
          </a:bodyPr>
          <a:lstStyle/>
          <a:p>
            <a:pPr algn="just"/>
            <a:r>
              <a:rPr lang="en-GB" dirty="0">
                <a:latin typeface="Montserrat Black" panose="020B0604020202020204" charset="0"/>
                <a:cs typeface="Segoe UI" panose="020B0502040204020203" pitchFamily="34" charset="0"/>
              </a:rPr>
              <a:t>We use 4 features that might be the factor for segmentation:</a:t>
            </a:r>
          </a:p>
        </p:txBody>
      </p:sp>
      <p:sp>
        <p:nvSpPr>
          <p:cNvPr id="8" name="TextBox 7">
            <a:extLst>
              <a:ext uri="{FF2B5EF4-FFF2-40B4-BE49-F238E27FC236}">
                <a16:creationId xmlns:a16="http://schemas.microsoft.com/office/drawing/2014/main" id="{8876C447-55C0-4DD9-913F-5F6AC2DA86AE}"/>
              </a:ext>
            </a:extLst>
          </p:cNvPr>
          <p:cNvSpPr txBox="1"/>
          <p:nvPr/>
        </p:nvSpPr>
        <p:spPr>
          <a:xfrm>
            <a:off x="637845" y="2010861"/>
            <a:ext cx="1474734" cy="307777"/>
          </a:xfrm>
          <a:prstGeom prst="rect">
            <a:avLst/>
          </a:prstGeom>
          <a:solidFill>
            <a:srgbClr val="FFCB64"/>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Market Value</a:t>
            </a:r>
          </a:p>
        </p:txBody>
      </p:sp>
      <p:sp>
        <p:nvSpPr>
          <p:cNvPr id="9" name="TextBox 8">
            <a:extLst>
              <a:ext uri="{FF2B5EF4-FFF2-40B4-BE49-F238E27FC236}">
                <a16:creationId xmlns:a16="http://schemas.microsoft.com/office/drawing/2014/main" id="{7104D7CD-0E5F-4595-9460-8481A88584BC}"/>
              </a:ext>
            </a:extLst>
          </p:cNvPr>
          <p:cNvSpPr txBox="1"/>
          <p:nvPr/>
        </p:nvSpPr>
        <p:spPr>
          <a:xfrm>
            <a:off x="637845" y="2808044"/>
            <a:ext cx="1474734" cy="307777"/>
          </a:xfrm>
          <a:prstGeom prst="rect">
            <a:avLst/>
          </a:prstGeom>
          <a:solidFill>
            <a:srgbClr val="FFCB64"/>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Lot Area</a:t>
            </a:r>
          </a:p>
        </p:txBody>
      </p:sp>
      <p:sp>
        <p:nvSpPr>
          <p:cNvPr id="10" name="TextBox 9">
            <a:extLst>
              <a:ext uri="{FF2B5EF4-FFF2-40B4-BE49-F238E27FC236}">
                <a16:creationId xmlns:a16="http://schemas.microsoft.com/office/drawing/2014/main" id="{70EC5A30-8AD6-4C7D-8F71-4DC48B4E7449}"/>
              </a:ext>
            </a:extLst>
          </p:cNvPr>
          <p:cNvSpPr txBox="1"/>
          <p:nvPr/>
        </p:nvSpPr>
        <p:spPr>
          <a:xfrm>
            <a:off x="637845" y="3707511"/>
            <a:ext cx="1474734" cy="307777"/>
          </a:xfrm>
          <a:prstGeom prst="rect">
            <a:avLst/>
          </a:prstGeom>
          <a:solidFill>
            <a:srgbClr val="FFCB64"/>
          </a:solidFill>
        </p:spPr>
        <p:txBody>
          <a:bodyPr wrap="square">
            <a:spAutoFit/>
          </a:bodyPr>
          <a:lstStyle/>
          <a:p>
            <a:pPr algn="ctr"/>
            <a:r>
              <a:rPr lang="en-GB" b="1" dirty="0" smtClean="0">
                <a:latin typeface="Montserrat Black" panose="020B0604020202020204" charset="0"/>
                <a:ea typeface="EB Garamond" panose="00000500000000000000" pitchFamily="2" charset="0"/>
                <a:cs typeface="Segoe UI" panose="020B0502040204020203" pitchFamily="34" charset="0"/>
              </a:rPr>
              <a:t>Liveable </a:t>
            </a:r>
            <a:r>
              <a:rPr lang="en-GB" b="1" dirty="0">
                <a:latin typeface="Montserrat Black" panose="020B0604020202020204" charset="0"/>
                <a:ea typeface="EB Garamond" panose="00000500000000000000" pitchFamily="2" charset="0"/>
                <a:cs typeface="Segoe UI" panose="020B0502040204020203" pitchFamily="34" charset="0"/>
              </a:rPr>
              <a:t>Area</a:t>
            </a:r>
          </a:p>
        </p:txBody>
      </p:sp>
      <p:sp>
        <p:nvSpPr>
          <p:cNvPr id="11" name="TextBox 10">
            <a:extLst>
              <a:ext uri="{FF2B5EF4-FFF2-40B4-BE49-F238E27FC236}">
                <a16:creationId xmlns:a16="http://schemas.microsoft.com/office/drawing/2014/main" id="{8339A61F-F6E9-4CE7-91C8-E325BB9BDB67}"/>
              </a:ext>
            </a:extLst>
          </p:cNvPr>
          <p:cNvSpPr txBox="1"/>
          <p:nvPr/>
        </p:nvSpPr>
        <p:spPr>
          <a:xfrm>
            <a:off x="637845" y="4595695"/>
            <a:ext cx="1474734" cy="307777"/>
          </a:xfrm>
          <a:prstGeom prst="rect">
            <a:avLst/>
          </a:prstGeom>
          <a:solidFill>
            <a:srgbClr val="FFCB64"/>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Zoning</a:t>
            </a:r>
          </a:p>
        </p:txBody>
      </p:sp>
      <p:pic>
        <p:nvPicPr>
          <p:cNvPr id="1028" name="Picture 4" descr="Dollar sign illustration, United States Dollar Icon design Icon, Dollar  sign, text, logo, number png | PNGWing">
            <a:extLst>
              <a:ext uri="{FF2B5EF4-FFF2-40B4-BE49-F238E27FC236}">
                <a16:creationId xmlns:a16="http://schemas.microsoft.com/office/drawing/2014/main" id="{F0537EF5-67D9-4777-95BA-416F12228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57" y="1699131"/>
            <a:ext cx="465618" cy="465618"/>
          </a:xfrm>
          <a:prstGeom prst="ellipse">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6C37210-2F79-40CD-92A3-C60D762CDA2D}"/>
              </a:ext>
            </a:extLst>
          </p:cNvPr>
          <p:cNvCxnSpPr>
            <a:stCxn id="8" idx="3"/>
          </p:cNvCxnSpPr>
          <p:nvPr/>
        </p:nvCxnSpPr>
        <p:spPr>
          <a:xfrm>
            <a:off x="2112579" y="2164750"/>
            <a:ext cx="2962695" cy="117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744B71-7EC6-48DC-9A21-78E3FBC05320}"/>
              </a:ext>
            </a:extLst>
          </p:cNvPr>
          <p:cNvCxnSpPr>
            <a:stCxn id="9" idx="3"/>
          </p:cNvCxnSpPr>
          <p:nvPr/>
        </p:nvCxnSpPr>
        <p:spPr>
          <a:xfrm>
            <a:off x="2112579" y="2961933"/>
            <a:ext cx="2962695" cy="378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EDAD2D-4F5B-4904-8CD0-21E42DC9E19B}"/>
              </a:ext>
            </a:extLst>
          </p:cNvPr>
          <p:cNvCxnSpPr>
            <a:stCxn id="10" idx="3"/>
          </p:cNvCxnSpPr>
          <p:nvPr/>
        </p:nvCxnSpPr>
        <p:spPr>
          <a:xfrm flipV="1">
            <a:off x="2112579" y="3340365"/>
            <a:ext cx="2962695" cy="521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4906E8-A31A-4CA0-BE87-A596980B0E5F}"/>
              </a:ext>
            </a:extLst>
          </p:cNvPr>
          <p:cNvCxnSpPr>
            <a:stCxn id="11" idx="3"/>
          </p:cNvCxnSpPr>
          <p:nvPr/>
        </p:nvCxnSpPr>
        <p:spPr>
          <a:xfrm flipV="1">
            <a:off x="2112579" y="3340364"/>
            <a:ext cx="2962695" cy="140922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3204A4-7A8D-4A1F-A555-F8E93699EF24}"/>
              </a:ext>
            </a:extLst>
          </p:cNvPr>
          <p:cNvSpPr txBox="1"/>
          <p:nvPr/>
        </p:nvSpPr>
        <p:spPr>
          <a:xfrm>
            <a:off x="5107073" y="3187271"/>
            <a:ext cx="1290192" cy="307777"/>
          </a:xfrm>
          <a:prstGeom prst="rect">
            <a:avLst/>
          </a:prstGeom>
          <a:solidFill>
            <a:srgbClr val="74C1B9"/>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Clustering</a:t>
            </a:r>
          </a:p>
        </p:txBody>
      </p:sp>
      <p:cxnSp>
        <p:nvCxnSpPr>
          <p:cNvPr id="17" name="Straight Connector 16">
            <a:extLst>
              <a:ext uri="{FF2B5EF4-FFF2-40B4-BE49-F238E27FC236}">
                <a16:creationId xmlns:a16="http://schemas.microsoft.com/office/drawing/2014/main" id="{D33B78B2-0F65-4901-AC62-E1486C02104F}"/>
              </a:ext>
            </a:extLst>
          </p:cNvPr>
          <p:cNvCxnSpPr>
            <a:stCxn id="20" idx="3"/>
          </p:cNvCxnSpPr>
          <p:nvPr/>
        </p:nvCxnSpPr>
        <p:spPr>
          <a:xfrm flipV="1">
            <a:off x="6397265" y="3340363"/>
            <a:ext cx="1024261" cy="79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F6EBD2-DC63-404D-B9A0-D727F5B75FD5}"/>
              </a:ext>
            </a:extLst>
          </p:cNvPr>
          <p:cNvSpPr txBox="1"/>
          <p:nvPr/>
        </p:nvSpPr>
        <p:spPr>
          <a:xfrm>
            <a:off x="7187508" y="3197907"/>
            <a:ext cx="1524209" cy="307777"/>
          </a:xfrm>
          <a:prstGeom prst="rect">
            <a:avLst/>
          </a:prstGeom>
          <a:solidFill>
            <a:srgbClr val="74C1B9"/>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Interpretation</a:t>
            </a:r>
          </a:p>
        </p:txBody>
      </p:sp>
      <p:grpSp>
        <p:nvGrpSpPr>
          <p:cNvPr id="24" name="Google Shape;8091;p46">
            <a:extLst>
              <a:ext uri="{FF2B5EF4-FFF2-40B4-BE49-F238E27FC236}">
                <a16:creationId xmlns:a16="http://schemas.microsoft.com/office/drawing/2014/main" id="{7E2C064E-E8B3-4055-8C65-80D1CD346DDB}"/>
              </a:ext>
            </a:extLst>
          </p:cNvPr>
          <p:cNvGrpSpPr/>
          <p:nvPr/>
        </p:nvGrpSpPr>
        <p:grpSpPr>
          <a:xfrm>
            <a:off x="7468091" y="2184692"/>
            <a:ext cx="828732" cy="645532"/>
            <a:chOff x="1737258" y="1988371"/>
            <a:chExt cx="370814" cy="307359"/>
          </a:xfrm>
          <a:solidFill>
            <a:srgbClr val="FF0000"/>
          </a:solidFill>
        </p:grpSpPr>
        <p:sp>
          <p:nvSpPr>
            <p:cNvPr id="25" name="Google Shape;8092;p46">
              <a:extLst>
                <a:ext uri="{FF2B5EF4-FFF2-40B4-BE49-F238E27FC236}">
                  <a16:creationId xmlns:a16="http://schemas.microsoft.com/office/drawing/2014/main" id="{1DDF34BB-9083-4F0B-A8DA-2F65418D9EC0}"/>
                </a:ext>
              </a:extLst>
            </p:cNvPr>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93;p46">
              <a:extLst>
                <a:ext uri="{FF2B5EF4-FFF2-40B4-BE49-F238E27FC236}">
                  <a16:creationId xmlns:a16="http://schemas.microsoft.com/office/drawing/2014/main" id="{13850428-B05F-45CD-BBAD-948259D27A42}"/>
                </a:ext>
              </a:extLst>
            </p:cNvPr>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94;p46">
              <a:extLst>
                <a:ext uri="{FF2B5EF4-FFF2-40B4-BE49-F238E27FC236}">
                  <a16:creationId xmlns:a16="http://schemas.microsoft.com/office/drawing/2014/main" id="{D01E3B27-30E8-4D88-839A-A2C7EBFF0875}"/>
                </a:ext>
              </a:extLst>
            </p:cNvPr>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95;p46">
              <a:extLst>
                <a:ext uri="{FF2B5EF4-FFF2-40B4-BE49-F238E27FC236}">
                  <a16:creationId xmlns:a16="http://schemas.microsoft.com/office/drawing/2014/main" id="{45E97038-292A-430C-9822-6C56175DF714}"/>
                </a:ext>
              </a:extLst>
            </p:cNvPr>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971;p45">
            <a:extLst>
              <a:ext uri="{FF2B5EF4-FFF2-40B4-BE49-F238E27FC236}">
                <a16:creationId xmlns:a16="http://schemas.microsoft.com/office/drawing/2014/main" id="{C4399DEC-128E-4FA6-AA5D-F2C2CC3D8F08}"/>
              </a:ext>
            </a:extLst>
          </p:cNvPr>
          <p:cNvSpPr/>
          <p:nvPr/>
        </p:nvSpPr>
        <p:spPr>
          <a:xfrm>
            <a:off x="5360990" y="2201990"/>
            <a:ext cx="782358" cy="645531"/>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he best free Dimensions icon images. Download from 52 free icons of  Dimensions at GetDrawings">
            <a:extLst>
              <a:ext uri="{FF2B5EF4-FFF2-40B4-BE49-F238E27FC236}">
                <a16:creationId xmlns:a16="http://schemas.microsoft.com/office/drawing/2014/main" id="{6EBD514E-120E-4905-8F4A-FFD87D962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57" y="2496315"/>
            <a:ext cx="465618" cy="4656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use Icon, PNG, 1739x1738px, Flat Design, Art Museum, Home, House, Icon  Design Download Free">
            <a:extLst>
              <a:ext uri="{FF2B5EF4-FFF2-40B4-BE49-F238E27FC236}">
                <a16:creationId xmlns:a16="http://schemas.microsoft.com/office/drawing/2014/main" id="{F2D9C9F6-69E8-48FC-8D6F-3E95B2607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14" y="3340363"/>
            <a:ext cx="458461" cy="4738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nning &amp;amp; Zoning | Estacada Oregon">
            <a:extLst>
              <a:ext uri="{FF2B5EF4-FFF2-40B4-BE49-F238E27FC236}">
                <a16:creationId xmlns:a16="http://schemas.microsoft.com/office/drawing/2014/main" id="{C8DED059-B35D-4C01-B729-ACB7E1BA4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14" y="4145490"/>
            <a:ext cx="473892" cy="47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67353" y="1721811"/>
            <a:ext cx="3983871" cy="2369312"/>
          </a:xfrm>
          <a:prstGeom prst="rect">
            <a:avLst/>
          </a:prstGeom>
        </p:spPr>
      </p:pic>
      <p:pic>
        <p:nvPicPr>
          <p:cNvPr id="3" name="Picture 2"/>
          <p:cNvPicPr>
            <a:picLocks noChangeAspect="1"/>
          </p:cNvPicPr>
          <p:nvPr/>
        </p:nvPicPr>
        <p:blipFill>
          <a:blip r:embed="rId3"/>
          <a:stretch>
            <a:fillRect/>
          </a:stretch>
        </p:blipFill>
        <p:spPr>
          <a:xfrm>
            <a:off x="646718" y="1648395"/>
            <a:ext cx="3512479" cy="2469433"/>
          </a:xfrm>
          <a:prstGeom prst="rect">
            <a:avLst/>
          </a:prstGeom>
        </p:spPr>
      </p:pic>
      <p:sp>
        <p:nvSpPr>
          <p:cNvPr id="2" name="Title 1">
            <a:extLst>
              <a:ext uri="{FF2B5EF4-FFF2-40B4-BE49-F238E27FC236}">
                <a16:creationId xmlns:a16="http://schemas.microsoft.com/office/drawing/2014/main" id="{F0AF4E93-7E22-46EF-BE63-921631FAA225}"/>
              </a:ext>
            </a:extLst>
          </p:cNvPr>
          <p:cNvSpPr>
            <a:spLocks noGrp="1"/>
          </p:cNvSpPr>
          <p:nvPr>
            <p:ph type="ctrTitle"/>
          </p:nvPr>
        </p:nvSpPr>
        <p:spPr/>
        <p:txBody>
          <a:bodyPr/>
          <a:lstStyle/>
          <a:p>
            <a:r>
              <a:rPr lang="en-US" dirty="0"/>
              <a:t>KMEANS CLUSTERING</a:t>
            </a:r>
            <a:endParaRPr lang="en-ID" dirty="0"/>
          </a:p>
        </p:txBody>
      </p:sp>
      <p:sp>
        <p:nvSpPr>
          <p:cNvPr id="7" name="TextBox 6">
            <a:extLst>
              <a:ext uri="{FF2B5EF4-FFF2-40B4-BE49-F238E27FC236}">
                <a16:creationId xmlns:a16="http://schemas.microsoft.com/office/drawing/2014/main" id="{6C5145AB-0B5F-4C42-B22D-3E8370B69276}"/>
              </a:ext>
            </a:extLst>
          </p:cNvPr>
          <p:cNvSpPr txBox="1"/>
          <p:nvPr/>
        </p:nvSpPr>
        <p:spPr>
          <a:xfrm>
            <a:off x="889492" y="1066817"/>
            <a:ext cx="1513466" cy="307777"/>
          </a:xfrm>
          <a:prstGeom prst="rect">
            <a:avLst/>
          </a:prstGeom>
          <a:solidFill>
            <a:srgbClr val="74C1B9"/>
          </a:solidFill>
        </p:spPr>
        <p:txBody>
          <a:bodyPr wrap="square">
            <a:spAutoFit/>
          </a:bodyPr>
          <a:lstStyle/>
          <a:p>
            <a:pPr algn="ctr"/>
            <a:r>
              <a:rPr lang="en-GB" b="1" dirty="0">
                <a:latin typeface="EB Garamond" panose="00000500000000000000" pitchFamily="2" charset="0"/>
                <a:ea typeface="EB Garamond" panose="00000500000000000000" pitchFamily="2" charset="0"/>
                <a:cs typeface="Segoe UI" panose="020B0502040204020203" pitchFamily="34" charset="0"/>
              </a:rPr>
              <a:t>Cluster Analysis</a:t>
            </a:r>
          </a:p>
        </p:txBody>
      </p:sp>
      <p:sp>
        <p:nvSpPr>
          <p:cNvPr id="8" name="TextBox 7">
            <a:extLst>
              <a:ext uri="{FF2B5EF4-FFF2-40B4-BE49-F238E27FC236}">
                <a16:creationId xmlns:a16="http://schemas.microsoft.com/office/drawing/2014/main" id="{BB811672-AFA4-4571-8D43-65DDBF7679BD}"/>
              </a:ext>
            </a:extLst>
          </p:cNvPr>
          <p:cNvSpPr txBox="1"/>
          <p:nvPr/>
        </p:nvSpPr>
        <p:spPr>
          <a:xfrm>
            <a:off x="1885507" y="1367322"/>
            <a:ext cx="1290192" cy="307777"/>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Inertia</a:t>
            </a:r>
          </a:p>
        </p:txBody>
      </p:sp>
      <p:sp>
        <p:nvSpPr>
          <p:cNvPr id="9" name="TextBox 8">
            <a:extLst>
              <a:ext uri="{FF2B5EF4-FFF2-40B4-BE49-F238E27FC236}">
                <a16:creationId xmlns:a16="http://schemas.microsoft.com/office/drawing/2014/main" id="{19A607CD-8CA4-4253-BD82-9B0AB815523A}"/>
              </a:ext>
            </a:extLst>
          </p:cNvPr>
          <p:cNvSpPr txBox="1"/>
          <p:nvPr/>
        </p:nvSpPr>
        <p:spPr>
          <a:xfrm>
            <a:off x="5659494" y="1340618"/>
            <a:ext cx="1882794" cy="307777"/>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Silhouette Score</a:t>
            </a:r>
          </a:p>
        </p:txBody>
      </p:sp>
      <p:sp>
        <p:nvSpPr>
          <p:cNvPr id="11" name="Oval 10">
            <a:extLst>
              <a:ext uri="{FF2B5EF4-FFF2-40B4-BE49-F238E27FC236}">
                <a16:creationId xmlns:a16="http://schemas.microsoft.com/office/drawing/2014/main" id="{180B0C92-B3B8-42AE-B7B8-EA89A4059785}"/>
              </a:ext>
            </a:extLst>
          </p:cNvPr>
          <p:cNvSpPr/>
          <p:nvPr/>
        </p:nvSpPr>
        <p:spPr>
          <a:xfrm>
            <a:off x="1646225" y="3210297"/>
            <a:ext cx="239282" cy="30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37BBAE9B-0DB4-4630-BB94-492D0C741765}"/>
              </a:ext>
            </a:extLst>
          </p:cNvPr>
          <p:cNvSpPr/>
          <p:nvPr/>
        </p:nvSpPr>
        <p:spPr>
          <a:xfrm>
            <a:off x="5087474" y="1721692"/>
            <a:ext cx="265044"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D3309BB-C161-426F-9705-08C493841775}"/>
              </a:ext>
            </a:extLst>
          </p:cNvPr>
          <p:cNvSpPr txBox="1"/>
          <p:nvPr/>
        </p:nvSpPr>
        <p:spPr>
          <a:xfrm>
            <a:off x="3897342" y="4460514"/>
            <a:ext cx="1485456" cy="523220"/>
          </a:xfrm>
          <a:prstGeom prst="rect">
            <a:avLst/>
          </a:prstGeom>
          <a:solidFill>
            <a:srgbClr val="74C1B9"/>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We choose 5 clusters</a:t>
            </a:r>
          </a:p>
        </p:txBody>
      </p:sp>
      <p:sp>
        <p:nvSpPr>
          <p:cNvPr id="14" name="TextBox 13">
            <a:extLst>
              <a:ext uri="{FF2B5EF4-FFF2-40B4-BE49-F238E27FC236}">
                <a16:creationId xmlns:a16="http://schemas.microsoft.com/office/drawing/2014/main" id="{58492C99-A140-4ECF-A8F6-0F919BEBB40C}"/>
              </a:ext>
            </a:extLst>
          </p:cNvPr>
          <p:cNvSpPr txBox="1"/>
          <p:nvPr/>
        </p:nvSpPr>
        <p:spPr>
          <a:xfrm>
            <a:off x="362027" y="4091361"/>
            <a:ext cx="4278043" cy="523220"/>
          </a:xfrm>
          <a:prstGeom prst="rect">
            <a:avLst/>
          </a:prstGeom>
          <a:noFill/>
        </p:spPr>
        <p:txBody>
          <a:bodyPr wrap="square" rtlCol="0">
            <a:spAutoFit/>
          </a:bodyPr>
          <a:lstStyle/>
          <a:p>
            <a:pPr algn="ctr"/>
            <a:r>
              <a:rPr lang="en-US" sz="1400" dirty="0">
                <a:latin typeface="Montserrat Light" panose="020B0604020202020204" charset="0"/>
                <a:cs typeface="Segoe UI" panose="020B0502040204020203" pitchFamily="34" charset="0"/>
              </a:rPr>
              <a:t>From elbow analysis the best number of cluster is 5</a:t>
            </a:r>
          </a:p>
        </p:txBody>
      </p:sp>
      <p:sp>
        <p:nvSpPr>
          <p:cNvPr id="15" name="TextBox 14">
            <a:extLst>
              <a:ext uri="{FF2B5EF4-FFF2-40B4-BE49-F238E27FC236}">
                <a16:creationId xmlns:a16="http://schemas.microsoft.com/office/drawing/2014/main" id="{6E1F04FC-784B-44F9-B428-F90680D66C61}"/>
              </a:ext>
            </a:extLst>
          </p:cNvPr>
          <p:cNvSpPr txBox="1"/>
          <p:nvPr/>
        </p:nvSpPr>
        <p:spPr>
          <a:xfrm>
            <a:off x="4600465" y="4091242"/>
            <a:ext cx="4278043" cy="523220"/>
          </a:xfrm>
          <a:prstGeom prst="rect">
            <a:avLst/>
          </a:prstGeom>
          <a:noFill/>
        </p:spPr>
        <p:txBody>
          <a:bodyPr wrap="square" rtlCol="0">
            <a:spAutoFit/>
          </a:bodyPr>
          <a:lstStyle/>
          <a:p>
            <a:pPr algn="ctr"/>
            <a:r>
              <a:rPr lang="en-US" sz="1400" dirty="0">
                <a:latin typeface="Montserrat Light" panose="020B0604020202020204" charset="0"/>
                <a:cs typeface="Segoe UI" panose="020B0502040204020203" pitchFamily="34" charset="0"/>
              </a:rPr>
              <a:t>From </a:t>
            </a:r>
            <a:r>
              <a:rPr lang="en-US" dirty="0">
                <a:latin typeface="Montserrat Light" panose="020B0604020202020204" charset="0"/>
                <a:cs typeface="Segoe UI" panose="020B0502040204020203" pitchFamily="34" charset="0"/>
              </a:rPr>
              <a:t>Silhouette </a:t>
            </a:r>
            <a:r>
              <a:rPr lang="en-US" sz="1400" dirty="0">
                <a:latin typeface="Montserrat Light" panose="020B0604020202020204" charset="0"/>
                <a:cs typeface="Segoe UI" panose="020B0502040204020203" pitchFamily="34" charset="0"/>
              </a:rPr>
              <a:t> Score the best number of cluster is </a:t>
            </a:r>
            <a:r>
              <a:rPr lang="en-US" sz="1400" dirty="0" smtClean="0">
                <a:latin typeface="Montserrat Light" panose="020B0604020202020204" charset="0"/>
                <a:cs typeface="Segoe UI" panose="020B0502040204020203" pitchFamily="34" charset="0"/>
              </a:rPr>
              <a:t>2</a:t>
            </a:r>
            <a:endParaRPr lang="en-US" sz="1400" dirty="0">
              <a:latin typeface="Montserrat Light" panose="020B0604020202020204" charset="0"/>
              <a:cs typeface="Segoe UI" panose="020B0502040204020203" pitchFamily="34" charset="0"/>
            </a:endParaRPr>
          </a:p>
        </p:txBody>
      </p:sp>
      <p:sp>
        <p:nvSpPr>
          <p:cNvPr id="16" name="TextBox 15">
            <a:extLst>
              <a:ext uri="{FF2B5EF4-FFF2-40B4-BE49-F238E27FC236}">
                <a16:creationId xmlns:a16="http://schemas.microsoft.com/office/drawing/2014/main" id="{4B8EC6E1-ACF6-442E-A377-4F483C935CB5}"/>
              </a:ext>
            </a:extLst>
          </p:cNvPr>
          <p:cNvSpPr txBox="1"/>
          <p:nvPr/>
        </p:nvSpPr>
        <p:spPr>
          <a:xfrm>
            <a:off x="790975" y="1059485"/>
            <a:ext cx="1769625" cy="307777"/>
          </a:xfrm>
          <a:prstGeom prst="rect">
            <a:avLst/>
          </a:prstGeom>
          <a:solidFill>
            <a:srgbClr val="74C1B9"/>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Cluster Analysis</a:t>
            </a:r>
          </a:p>
        </p:txBody>
      </p:sp>
    </p:spTree>
    <p:extLst>
      <p:ext uri="{BB962C8B-B14F-4D97-AF65-F5344CB8AC3E}">
        <p14:creationId xmlns:p14="http://schemas.microsoft.com/office/powerpoint/2010/main" val="400100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AFB9A1D-DA33-4E3E-A381-FBA96C926F62}"/>
              </a:ext>
            </a:extLst>
          </p:cNvPr>
          <p:cNvSpPr>
            <a:spLocks noGrp="1"/>
          </p:cNvSpPr>
          <p:nvPr>
            <p:ph type="ctrTitle" idx="15"/>
          </p:nvPr>
        </p:nvSpPr>
        <p:spPr/>
        <p:txBody>
          <a:bodyPr/>
          <a:lstStyle/>
          <a:p>
            <a:r>
              <a:rPr lang="en-US" dirty="0"/>
              <a:t>Meet Our </a:t>
            </a:r>
            <a:r>
              <a:rPr lang="en-US" dirty="0" smtClean="0"/>
              <a:t>Team (</a:t>
            </a:r>
            <a:r>
              <a:rPr lang="en-US" dirty="0" err="1" smtClean="0"/>
              <a:t>Seaborn</a:t>
            </a:r>
            <a:r>
              <a:rPr lang="en-US" dirty="0" smtClean="0"/>
              <a:t> Group)</a:t>
            </a:r>
            <a:endParaRPr lang="en-ID"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660" y="1188326"/>
            <a:ext cx="1370677" cy="137067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48" y="1198062"/>
            <a:ext cx="1370796" cy="13609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756" y="1188207"/>
            <a:ext cx="1370796" cy="1370796"/>
          </a:xfrm>
          <a:prstGeom prst="rect">
            <a:avLst/>
          </a:prstGeom>
        </p:spPr>
      </p:pic>
      <p:sp>
        <p:nvSpPr>
          <p:cNvPr id="6" name="TextBox 5">
            <a:extLst>
              <a:ext uri="{FF2B5EF4-FFF2-40B4-BE49-F238E27FC236}">
                <a16:creationId xmlns:a16="http://schemas.microsoft.com/office/drawing/2014/main" id="{05562796-DC35-42A7-8E50-5252D9805196}"/>
              </a:ext>
            </a:extLst>
          </p:cNvPr>
          <p:cNvSpPr txBox="1"/>
          <p:nvPr/>
        </p:nvSpPr>
        <p:spPr>
          <a:xfrm>
            <a:off x="1068645" y="2722965"/>
            <a:ext cx="1624705" cy="338554"/>
          </a:xfrm>
          <a:prstGeom prst="rect">
            <a:avLst/>
          </a:prstGeom>
          <a:noFill/>
        </p:spPr>
        <p:txBody>
          <a:bodyPr wrap="square" rtlCol="0">
            <a:spAutoFit/>
          </a:bodyPr>
          <a:lstStyle/>
          <a:p>
            <a:pPr algn="ctr"/>
            <a:r>
              <a:rPr lang="en-US" sz="1600" b="1" dirty="0" smtClean="0">
                <a:latin typeface="Montserrat ExtraBold" panose="020B0604020202020204" charset="0"/>
                <a:ea typeface="EB Garamond" panose="00000500000000000000" pitchFamily="2" charset="0"/>
              </a:rPr>
              <a:t>Albert Aldo</a:t>
            </a:r>
            <a:endParaRPr lang="en-ID" sz="1600" b="1" dirty="0">
              <a:latin typeface="Montserrat ExtraBold" panose="020B0604020202020204" charset="0"/>
              <a:ea typeface="EB Garamond" panose="00000500000000000000" pitchFamily="2" charset="0"/>
            </a:endParaRPr>
          </a:p>
        </p:txBody>
      </p:sp>
      <p:sp>
        <p:nvSpPr>
          <p:cNvPr id="7" name="TextBox 6">
            <a:extLst>
              <a:ext uri="{FF2B5EF4-FFF2-40B4-BE49-F238E27FC236}">
                <a16:creationId xmlns:a16="http://schemas.microsoft.com/office/drawing/2014/main" id="{05562796-DC35-42A7-8E50-5252D9805196}"/>
              </a:ext>
            </a:extLst>
          </p:cNvPr>
          <p:cNvSpPr txBox="1"/>
          <p:nvPr/>
        </p:nvSpPr>
        <p:spPr>
          <a:xfrm>
            <a:off x="3531808" y="2722965"/>
            <a:ext cx="2282122" cy="338554"/>
          </a:xfrm>
          <a:prstGeom prst="rect">
            <a:avLst/>
          </a:prstGeom>
          <a:noFill/>
        </p:spPr>
        <p:txBody>
          <a:bodyPr wrap="square" rtlCol="0">
            <a:spAutoFit/>
          </a:bodyPr>
          <a:lstStyle/>
          <a:p>
            <a:pPr algn="ctr"/>
            <a:r>
              <a:rPr lang="en-US" sz="1600" b="1" dirty="0" smtClean="0">
                <a:latin typeface="Montserrat ExtraBold" panose="020B0604020202020204" charset="0"/>
                <a:ea typeface="EB Garamond" panose="00000500000000000000" pitchFamily="2" charset="0"/>
              </a:rPr>
              <a:t>Elvin </a:t>
            </a:r>
            <a:r>
              <a:rPr lang="en-US" sz="1600" b="1" dirty="0" err="1" smtClean="0">
                <a:latin typeface="Montserrat ExtraBold" panose="020B0604020202020204" charset="0"/>
                <a:ea typeface="EB Garamond" panose="00000500000000000000" pitchFamily="2" charset="0"/>
              </a:rPr>
              <a:t>Fatkhunnuha</a:t>
            </a:r>
            <a:endParaRPr lang="en-ID" sz="1600" b="1" dirty="0">
              <a:latin typeface="Montserrat ExtraBold"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05562796-DC35-42A7-8E50-5252D9805196}"/>
              </a:ext>
            </a:extLst>
          </p:cNvPr>
          <p:cNvSpPr txBox="1"/>
          <p:nvPr/>
        </p:nvSpPr>
        <p:spPr>
          <a:xfrm>
            <a:off x="6549261" y="2722965"/>
            <a:ext cx="2035787" cy="338554"/>
          </a:xfrm>
          <a:prstGeom prst="rect">
            <a:avLst/>
          </a:prstGeom>
          <a:noFill/>
        </p:spPr>
        <p:txBody>
          <a:bodyPr wrap="square" rtlCol="0">
            <a:spAutoFit/>
          </a:bodyPr>
          <a:lstStyle/>
          <a:p>
            <a:pPr algn="ctr"/>
            <a:r>
              <a:rPr lang="en-US" sz="1600" b="1" dirty="0" err="1" smtClean="0">
                <a:latin typeface="Montserrat ExtraBold" panose="020B0604020202020204" charset="0"/>
                <a:ea typeface="EB Garamond" panose="00000500000000000000" pitchFamily="2" charset="0"/>
              </a:rPr>
              <a:t>Mingnarto</a:t>
            </a:r>
            <a:r>
              <a:rPr lang="en-US" sz="1600" b="1" dirty="0" smtClean="0">
                <a:latin typeface="Montserrat ExtraBold" panose="020B0604020202020204" charset="0"/>
                <a:ea typeface="EB Garamond" panose="00000500000000000000" pitchFamily="2" charset="0"/>
              </a:rPr>
              <a:t> Lie</a:t>
            </a:r>
            <a:endParaRPr lang="en-ID" sz="1600" b="1" dirty="0">
              <a:latin typeface="Montserrat ExtraBold"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05562796-DC35-42A7-8E50-5252D9805196}"/>
              </a:ext>
            </a:extLst>
          </p:cNvPr>
          <p:cNvSpPr txBox="1"/>
          <p:nvPr/>
        </p:nvSpPr>
        <p:spPr>
          <a:xfrm>
            <a:off x="648965" y="3147845"/>
            <a:ext cx="2553057" cy="461665"/>
          </a:xfrm>
          <a:prstGeom prst="rect">
            <a:avLst/>
          </a:prstGeom>
          <a:noFill/>
        </p:spPr>
        <p:txBody>
          <a:bodyPr wrap="square" rtlCol="0">
            <a:spAutoFit/>
          </a:bodyPr>
          <a:lstStyle/>
          <a:p>
            <a:pPr algn="ctr"/>
            <a:r>
              <a:rPr lang="en-US" sz="1200" b="1" dirty="0" err="1" smtClean="0">
                <a:latin typeface="Montserrat ExtraBold" panose="020B0604020202020204" charset="0"/>
                <a:ea typeface="EB Garamond" panose="00000500000000000000" pitchFamily="2" charset="0"/>
              </a:rPr>
              <a:t>Tarumanagara</a:t>
            </a:r>
            <a:r>
              <a:rPr lang="en-US" sz="1200" b="1" dirty="0" smtClean="0">
                <a:latin typeface="Montserrat ExtraBold" panose="020B0604020202020204" charset="0"/>
                <a:ea typeface="EB Garamond" panose="00000500000000000000" pitchFamily="2" charset="0"/>
              </a:rPr>
              <a:t> University Civil Engineering</a:t>
            </a:r>
          </a:p>
        </p:txBody>
      </p:sp>
      <p:sp>
        <p:nvSpPr>
          <p:cNvPr id="10" name="TextBox 9">
            <a:extLst>
              <a:ext uri="{FF2B5EF4-FFF2-40B4-BE49-F238E27FC236}">
                <a16:creationId xmlns:a16="http://schemas.microsoft.com/office/drawing/2014/main" id="{05562796-DC35-42A7-8E50-5252D9805196}"/>
              </a:ext>
            </a:extLst>
          </p:cNvPr>
          <p:cNvSpPr txBox="1"/>
          <p:nvPr/>
        </p:nvSpPr>
        <p:spPr>
          <a:xfrm>
            <a:off x="3384042" y="3156860"/>
            <a:ext cx="2553057" cy="461665"/>
          </a:xfrm>
          <a:prstGeom prst="rect">
            <a:avLst/>
          </a:prstGeom>
          <a:noFill/>
        </p:spPr>
        <p:txBody>
          <a:bodyPr wrap="square" rtlCol="0">
            <a:spAutoFit/>
          </a:bodyPr>
          <a:lstStyle/>
          <a:p>
            <a:pPr algn="ctr"/>
            <a:r>
              <a:rPr lang="en-US" sz="1200" b="1" dirty="0" err="1" smtClean="0">
                <a:latin typeface="Montserrat ExtraBold" panose="020B0604020202020204" charset="0"/>
                <a:ea typeface="EB Garamond" panose="00000500000000000000" pitchFamily="2" charset="0"/>
              </a:rPr>
              <a:t>Trisakti</a:t>
            </a:r>
            <a:r>
              <a:rPr lang="en-US" sz="1200" b="1" dirty="0" smtClean="0">
                <a:latin typeface="Montserrat ExtraBold" panose="020B0604020202020204" charset="0"/>
                <a:ea typeface="EB Garamond" panose="00000500000000000000" pitchFamily="2" charset="0"/>
              </a:rPr>
              <a:t> University </a:t>
            </a:r>
          </a:p>
          <a:p>
            <a:pPr algn="ctr"/>
            <a:r>
              <a:rPr lang="en-US" sz="1200" b="1" dirty="0" smtClean="0">
                <a:latin typeface="Montserrat ExtraBold" panose="020B0604020202020204" charset="0"/>
                <a:ea typeface="EB Garamond" panose="00000500000000000000" pitchFamily="2" charset="0"/>
              </a:rPr>
              <a:t>Mechanical Engineering</a:t>
            </a:r>
            <a:endParaRPr lang="en-ID" sz="1200" b="1" dirty="0">
              <a:latin typeface="Montserrat ExtraBold" panose="020B0604020202020204" charset="0"/>
              <a:ea typeface="EB Garamond" panose="00000500000000000000" pitchFamily="2" charset="0"/>
            </a:endParaRPr>
          </a:p>
        </p:txBody>
      </p:sp>
      <p:sp>
        <p:nvSpPr>
          <p:cNvPr id="11" name="TextBox 10">
            <a:extLst>
              <a:ext uri="{FF2B5EF4-FFF2-40B4-BE49-F238E27FC236}">
                <a16:creationId xmlns:a16="http://schemas.microsoft.com/office/drawing/2014/main" id="{05562796-DC35-42A7-8E50-5252D9805196}"/>
              </a:ext>
            </a:extLst>
          </p:cNvPr>
          <p:cNvSpPr txBox="1"/>
          <p:nvPr/>
        </p:nvSpPr>
        <p:spPr>
          <a:xfrm>
            <a:off x="6301139" y="3164540"/>
            <a:ext cx="2553057" cy="461665"/>
          </a:xfrm>
          <a:prstGeom prst="rect">
            <a:avLst/>
          </a:prstGeom>
          <a:noFill/>
        </p:spPr>
        <p:txBody>
          <a:bodyPr wrap="square" rtlCol="0">
            <a:spAutoFit/>
          </a:bodyPr>
          <a:lstStyle/>
          <a:p>
            <a:pPr algn="ctr"/>
            <a:r>
              <a:rPr lang="en-US" sz="1200" b="1" dirty="0" smtClean="0">
                <a:latin typeface="Montserrat ExtraBold" panose="020B0604020202020204" charset="0"/>
                <a:ea typeface="EB Garamond" panose="00000500000000000000" pitchFamily="2" charset="0"/>
              </a:rPr>
              <a:t>SAE Institute</a:t>
            </a:r>
          </a:p>
          <a:p>
            <a:pPr algn="ctr"/>
            <a:r>
              <a:rPr lang="en-US" sz="1200" b="1" dirty="0" smtClean="0">
                <a:latin typeface="Montserrat ExtraBold" panose="020B0604020202020204" charset="0"/>
                <a:ea typeface="EB Garamond" panose="00000500000000000000" pitchFamily="2" charset="0"/>
              </a:rPr>
              <a:t>3D Animation</a:t>
            </a:r>
          </a:p>
        </p:txBody>
      </p:sp>
      <p:sp>
        <p:nvSpPr>
          <p:cNvPr id="12" name="TextBox 11">
            <a:extLst>
              <a:ext uri="{FF2B5EF4-FFF2-40B4-BE49-F238E27FC236}">
                <a16:creationId xmlns:a16="http://schemas.microsoft.com/office/drawing/2014/main" id="{05562796-DC35-42A7-8E50-5252D9805196}"/>
              </a:ext>
            </a:extLst>
          </p:cNvPr>
          <p:cNvSpPr txBox="1"/>
          <p:nvPr/>
        </p:nvSpPr>
        <p:spPr>
          <a:xfrm>
            <a:off x="604468" y="3666909"/>
            <a:ext cx="2553057" cy="461665"/>
          </a:xfrm>
          <a:prstGeom prst="rect">
            <a:avLst/>
          </a:prstGeom>
          <a:noFill/>
        </p:spPr>
        <p:txBody>
          <a:bodyPr wrap="square" rtlCol="0">
            <a:spAutoFit/>
          </a:bodyPr>
          <a:lstStyle/>
          <a:p>
            <a:pPr algn="ctr"/>
            <a:r>
              <a:rPr lang="en-US" sz="1200" b="1" dirty="0" smtClean="0">
                <a:latin typeface="Montserrat ExtraBold" panose="020B0604020202020204" charset="0"/>
                <a:ea typeface="EB Garamond" panose="00000500000000000000" pitchFamily="2" charset="0"/>
              </a:rPr>
              <a:t>As Project Manager</a:t>
            </a:r>
          </a:p>
          <a:p>
            <a:pPr algn="ctr"/>
            <a:r>
              <a:rPr lang="en-US" sz="1200" b="1" dirty="0" smtClean="0">
                <a:latin typeface="Montserrat ExtraBold" panose="020B0604020202020204" charset="0"/>
                <a:ea typeface="EB Garamond" panose="00000500000000000000" pitchFamily="2" charset="0"/>
              </a:rPr>
              <a:t>General Contractor</a:t>
            </a:r>
          </a:p>
        </p:txBody>
      </p:sp>
      <p:sp>
        <p:nvSpPr>
          <p:cNvPr id="13" name="TextBox 12">
            <a:extLst>
              <a:ext uri="{FF2B5EF4-FFF2-40B4-BE49-F238E27FC236}">
                <a16:creationId xmlns:a16="http://schemas.microsoft.com/office/drawing/2014/main" id="{05562796-DC35-42A7-8E50-5252D9805196}"/>
              </a:ext>
            </a:extLst>
          </p:cNvPr>
          <p:cNvSpPr txBox="1"/>
          <p:nvPr/>
        </p:nvSpPr>
        <p:spPr>
          <a:xfrm>
            <a:off x="3384041" y="3740310"/>
            <a:ext cx="2553057" cy="276999"/>
          </a:xfrm>
          <a:prstGeom prst="rect">
            <a:avLst/>
          </a:prstGeom>
          <a:noFill/>
        </p:spPr>
        <p:txBody>
          <a:bodyPr wrap="square" rtlCol="0">
            <a:spAutoFit/>
          </a:bodyPr>
          <a:lstStyle/>
          <a:p>
            <a:pPr algn="ctr"/>
            <a:r>
              <a:rPr lang="en-US" sz="1200" b="1" dirty="0" smtClean="0">
                <a:latin typeface="Montserrat ExtraBold" panose="020B0604020202020204" charset="0"/>
                <a:ea typeface="EB Garamond" panose="00000500000000000000" pitchFamily="2" charset="0"/>
              </a:rPr>
              <a:t>As Mechanical Engineer</a:t>
            </a:r>
          </a:p>
        </p:txBody>
      </p:sp>
      <p:sp>
        <p:nvSpPr>
          <p:cNvPr id="15" name="TextBox 14">
            <a:extLst>
              <a:ext uri="{FF2B5EF4-FFF2-40B4-BE49-F238E27FC236}">
                <a16:creationId xmlns:a16="http://schemas.microsoft.com/office/drawing/2014/main" id="{05562796-DC35-42A7-8E50-5252D9805196}"/>
              </a:ext>
            </a:extLst>
          </p:cNvPr>
          <p:cNvSpPr txBox="1"/>
          <p:nvPr/>
        </p:nvSpPr>
        <p:spPr>
          <a:xfrm>
            <a:off x="6353687" y="3658486"/>
            <a:ext cx="2553057" cy="461665"/>
          </a:xfrm>
          <a:prstGeom prst="rect">
            <a:avLst/>
          </a:prstGeom>
          <a:noFill/>
        </p:spPr>
        <p:txBody>
          <a:bodyPr wrap="square" rtlCol="0">
            <a:spAutoFit/>
          </a:bodyPr>
          <a:lstStyle/>
          <a:p>
            <a:pPr algn="ctr"/>
            <a:r>
              <a:rPr lang="en-US" sz="1200" b="1" dirty="0">
                <a:latin typeface="Montserrat ExtraBold" panose="020B0604020202020204" charset="0"/>
                <a:ea typeface="EB Garamond" panose="00000500000000000000" pitchFamily="2" charset="0"/>
              </a:rPr>
              <a:t>As 3D Modeler &amp; Lighting Artist</a:t>
            </a:r>
          </a:p>
        </p:txBody>
      </p:sp>
      <p:cxnSp>
        <p:nvCxnSpPr>
          <p:cNvPr id="19" name="Straight Connector 18"/>
          <p:cNvCxnSpPr/>
          <p:nvPr/>
        </p:nvCxnSpPr>
        <p:spPr>
          <a:xfrm>
            <a:off x="0" y="3107140"/>
            <a:ext cx="91440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0" y="3626205"/>
            <a:ext cx="9144000" cy="0"/>
          </a:xfrm>
          <a:prstGeom prst="line">
            <a:avLst/>
          </a:prstGeom>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0" y="4166775"/>
            <a:ext cx="9144000" cy="0"/>
          </a:xfrm>
          <a:prstGeom prst="line">
            <a:avLst/>
          </a:prstGeom>
          <a:ln/>
        </p:spPr>
        <p:style>
          <a:lnRef idx="2">
            <a:schemeClr val="dk1"/>
          </a:lnRef>
          <a:fillRef idx="0">
            <a:schemeClr val="dk1"/>
          </a:fillRef>
          <a:effectRef idx="1">
            <a:schemeClr val="dk1"/>
          </a:effectRef>
          <a:fontRef idx="minor">
            <a:schemeClr val="tx1"/>
          </a:fontRef>
        </p:style>
      </p:cxn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4418" y="4192564"/>
            <a:ext cx="911116" cy="911116"/>
          </a:xfrm>
          <a:prstGeom prst="rect">
            <a:avLst/>
          </a:prstGeom>
        </p:spPr>
      </p:pic>
      <p:pic>
        <p:nvPicPr>
          <p:cNvPr id="1034" name="Picture 10" descr="Github Logo - Free social media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31" y="4316242"/>
            <a:ext cx="632328" cy="6323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4657" y="4195114"/>
            <a:ext cx="911116" cy="911116"/>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0443" y="4194467"/>
            <a:ext cx="901271" cy="920653"/>
          </a:xfrm>
          <a:prstGeom prst="rect">
            <a:avLst/>
          </a:prstGeom>
        </p:spPr>
      </p:pic>
      <p:pic>
        <p:nvPicPr>
          <p:cNvPr id="1036" name="Picture 12" descr="Student icon - Icons8 Windows 10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48" y="3049794"/>
            <a:ext cx="601837" cy="6018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able Clipart Work Table - Hard Work Icon Png Transparent PNG - 640x640 -  Free Download on Nic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84" y="3681114"/>
            <a:ext cx="582803" cy="43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27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745786" y="1262808"/>
            <a:ext cx="4398214" cy="1943522"/>
          </a:xfrm>
          <a:prstGeom prst="rect">
            <a:avLst/>
          </a:prstGeom>
        </p:spPr>
      </p:pic>
      <p:sp>
        <p:nvSpPr>
          <p:cNvPr id="2" name="Title 1">
            <a:extLst>
              <a:ext uri="{FF2B5EF4-FFF2-40B4-BE49-F238E27FC236}">
                <a16:creationId xmlns:a16="http://schemas.microsoft.com/office/drawing/2014/main" id="{BB7CD046-1DBE-4CC0-A385-AA92E37EAED5}"/>
              </a:ext>
            </a:extLst>
          </p:cNvPr>
          <p:cNvSpPr>
            <a:spLocks noGrp="1"/>
          </p:cNvSpPr>
          <p:nvPr>
            <p:ph type="ctrTitle"/>
          </p:nvPr>
        </p:nvSpPr>
        <p:spPr/>
        <p:txBody>
          <a:bodyPr/>
          <a:lstStyle/>
          <a:p>
            <a:r>
              <a:rPr lang="en-US" dirty="0"/>
              <a:t>CLUSTERING</a:t>
            </a:r>
            <a:endParaRPr lang="en-ID" dirty="0"/>
          </a:p>
        </p:txBody>
      </p:sp>
      <p:pic>
        <p:nvPicPr>
          <p:cNvPr id="9" name="Picture 8">
            <a:extLst>
              <a:ext uri="{FF2B5EF4-FFF2-40B4-BE49-F238E27FC236}">
                <a16:creationId xmlns:a16="http://schemas.microsoft.com/office/drawing/2014/main" id="{AF223C50-00CE-417B-B8D4-D0A5D27ECFD9}"/>
              </a:ext>
            </a:extLst>
          </p:cNvPr>
          <p:cNvPicPr>
            <a:picLocks noChangeAspect="1"/>
          </p:cNvPicPr>
          <p:nvPr/>
        </p:nvPicPr>
        <p:blipFill>
          <a:blip r:embed="rId3"/>
          <a:stretch>
            <a:fillRect/>
          </a:stretch>
        </p:blipFill>
        <p:spPr>
          <a:xfrm>
            <a:off x="7456699" y="3358868"/>
            <a:ext cx="666843" cy="1448002"/>
          </a:xfrm>
          <a:prstGeom prst="rect">
            <a:avLst/>
          </a:prstGeom>
        </p:spPr>
      </p:pic>
      <p:sp>
        <p:nvSpPr>
          <p:cNvPr id="14" name="Oval 13">
            <a:extLst>
              <a:ext uri="{FF2B5EF4-FFF2-40B4-BE49-F238E27FC236}">
                <a16:creationId xmlns:a16="http://schemas.microsoft.com/office/drawing/2014/main" id="{3ED339F5-960A-432F-9534-8A02D7890257}"/>
              </a:ext>
            </a:extLst>
          </p:cNvPr>
          <p:cNvSpPr/>
          <p:nvPr/>
        </p:nvSpPr>
        <p:spPr>
          <a:xfrm>
            <a:off x="5495794" y="2219138"/>
            <a:ext cx="450445" cy="529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a:extLst>
              <a:ext uri="{FF2B5EF4-FFF2-40B4-BE49-F238E27FC236}">
                <a16:creationId xmlns:a16="http://schemas.microsoft.com/office/drawing/2014/main" id="{EAB5A339-8E7D-413D-8190-3E1F674524E6}"/>
              </a:ext>
            </a:extLst>
          </p:cNvPr>
          <p:cNvCxnSpPr>
            <a:stCxn id="14" idx="4"/>
          </p:cNvCxnSpPr>
          <p:nvPr/>
        </p:nvCxnSpPr>
        <p:spPr>
          <a:xfrm>
            <a:off x="5721017" y="2748587"/>
            <a:ext cx="1346468" cy="1068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D45482-C557-4341-84F4-345E6A460421}"/>
              </a:ext>
            </a:extLst>
          </p:cNvPr>
          <p:cNvSpPr txBox="1"/>
          <p:nvPr/>
        </p:nvSpPr>
        <p:spPr>
          <a:xfrm>
            <a:off x="5623807" y="951777"/>
            <a:ext cx="3026551" cy="307777"/>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Agglomerative Clustering</a:t>
            </a:r>
          </a:p>
        </p:txBody>
      </p:sp>
      <p:sp>
        <p:nvSpPr>
          <p:cNvPr id="22" name="TextBox 21">
            <a:extLst>
              <a:ext uri="{FF2B5EF4-FFF2-40B4-BE49-F238E27FC236}">
                <a16:creationId xmlns:a16="http://schemas.microsoft.com/office/drawing/2014/main" id="{7B7EEED6-FA66-4821-951B-D3EC69AFFFD4}"/>
              </a:ext>
            </a:extLst>
          </p:cNvPr>
          <p:cNvSpPr txBox="1"/>
          <p:nvPr/>
        </p:nvSpPr>
        <p:spPr>
          <a:xfrm>
            <a:off x="1390769" y="951777"/>
            <a:ext cx="1449672" cy="307777"/>
          </a:xfrm>
          <a:prstGeom prst="rect">
            <a:avLst/>
          </a:prstGeom>
          <a:noFill/>
        </p:spPr>
        <p:txBody>
          <a:bodyPr wrap="square">
            <a:spAutoFit/>
          </a:bodyPr>
          <a:lstStyle/>
          <a:p>
            <a:pPr algn="ctr"/>
            <a:r>
              <a:rPr lang="en-GB" b="1" dirty="0" err="1">
                <a:latin typeface="Montserrat Black" panose="020B0604020202020204" charset="0"/>
                <a:ea typeface="EB Garamond" panose="00000500000000000000" pitchFamily="2" charset="0"/>
                <a:cs typeface="Segoe UI" panose="020B0502040204020203" pitchFamily="34" charset="0"/>
              </a:rPr>
              <a:t>KMeans</a:t>
            </a:r>
            <a:endParaRPr lang="en-GB" b="1" dirty="0">
              <a:latin typeface="Montserrat Black" panose="020B0604020202020204" charset="0"/>
              <a:ea typeface="EB Garamond" panose="00000500000000000000" pitchFamily="2" charset="0"/>
              <a:cs typeface="Segoe UI" panose="020B0502040204020203" pitchFamily="34" charset="0"/>
            </a:endParaRPr>
          </a:p>
        </p:txBody>
      </p:sp>
      <p:sp>
        <p:nvSpPr>
          <p:cNvPr id="23" name="TextBox 22">
            <a:extLst>
              <a:ext uri="{FF2B5EF4-FFF2-40B4-BE49-F238E27FC236}">
                <a16:creationId xmlns:a16="http://schemas.microsoft.com/office/drawing/2014/main" id="{36825387-3E06-4E0F-8316-EEB044296C04}"/>
              </a:ext>
            </a:extLst>
          </p:cNvPr>
          <p:cNvSpPr txBox="1"/>
          <p:nvPr/>
        </p:nvSpPr>
        <p:spPr>
          <a:xfrm>
            <a:off x="1104897" y="3821259"/>
            <a:ext cx="1449672" cy="523220"/>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Gaussian Mixture</a:t>
            </a:r>
          </a:p>
        </p:txBody>
      </p:sp>
      <p:pic>
        <p:nvPicPr>
          <p:cNvPr id="3" name="Picture 2"/>
          <p:cNvPicPr>
            <a:picLocks noChangeAspect="1"/>
          </p:cNvPicPr>
          <p:nvPr/>
        </p:nvPicPr>
        <p:blipFill>
          <a:blip r:embed="rId4"/>
          <a:stretch>
            <a:fillRect/>
          </a:stretch>
        </p:blipFill>
        <p:spPr>
          <a:xfrm>
            <a:off x="379065" y="1216406"/>
            <a:ext cx="3917370" cy="1999332"/>
          </a:xfrm>
          <a:prstGeom prst="rect">
            <a:avLst/>
          </a:prstGeom>
        </p:spPr>
      </p:pic>
      <p:pic>
        <p:nvPicPr>
          <p:cNvPr id="6" name="Picture 5"/>
          <p:cNvPicPr>
            <a:picLocks noChangeAspect="1"/>
          </p:cNvPicPr>
          <p:nvPr/>
        </p:nvPicPr>
        <p:blipFill>
          <a:blip r:embed="rId5"/>
          <a:stretch>
            <a:fillRect/>
          </a:stretch>
        </p:blipFill>
        <p:spPr>
          <a:xfrm>
            <a:off x="2455035" y="3206330"/>
            <a:ext cx="4069943" cy="1931848"/>
          </a:xfrm>
          <a:prstGeom prst="rect">
            <a:avLst/>
          </a:prstGeom>
        </p:spPr>
      </p:pic>
    </p:spTree>
    <p:extLst>
      <p:ext uri="{BB962C8B-B14F-4D97-AF65-F5344CB8AC3E}">
        <p14:creationId xmlns:p14="http://schemas.microsoft.com/office/powerpoint/2010/main" val="182522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C90C-4522-49BF-9590-EEA2A9334F2B}"/>
              </a:ext>
            </a:extLst>
          </p:cNvPr>
          <p:cNvSpPr>
            <a:spLocks noGrp="1"/>
          </p:cNvSpPr>
          <p:nvPr>
            <p:ph type="ctrTitle"/>
          </p:nvPr>
        </p:nvSpPr>
        <p:spPr/>
        <p:txBody>
          <a:bodyPr/>
          <a:lstStyle/>
          <a:p>
            <a:r>
              <a:rPr lang="en-US" dirty="0"/>
              <a:t>KMEANS CLUSTERING</a:t>
            </a:r>
            <a:endParaRPr lang="en-ID" dirty="0"/>
          </a:p>
        </p:txBody>
      </p:sp>
      <p:pic>
        <p:nvPicPr>
          <p:cNvPr id="4" name="Picture 3">
            <a:extLst>
              <a:ext uri="{FF2B5EF4-FFF2-40B4-BE49-F238E27FC236}">
                <a16:creationId xmlns:a16="http://schemas.microsoft.com/office/drawing/2014/main" id="{AD405C97-1083-495C-81E3-DE35936F78F5}"/>
              </a:ext>
            </a:extLst>
          </p:cNvPr>
          <p:cNvPicPr>
            <a:picLocks noChangeAspect="1"/>
          </p:cNvPicPr>
          <p:nvPr/>
        </p:nvPicPr>
        <p:blipFill>
          <a:blip r:embed="rId2"/>
          <a:stretch>
            <a:fillRect/>
          </a:stretch>
        </p:blipFill>
        <p:spPr>
          <a:xfrm>
            <a:off x="163030" y="2210877"/>
            <a:ext cx="4387950" cy="2372195"/>
          </a:xfrm>
          <a:prstGeom prst="rect">
            <a:avLst/>
          </a:prstGeom>
        </p:spPr>
      </p:pic>
      <p:sp>
        <p:nvSpPr>
          <p:cNvPr id="6" name="TextBox 5">
            <a:extLst>
              <a:ext uri="{FF2B5EF4-FFF2-40B4-BE49-F238E27FC236}">
                <a16:creationId xmlns:a16="http://schemas.microsoft.com/office/drawing/2014/main" id="{46F0B177-DE06-4EEE-A109-13FFAA0A1DDA}"/>
              </a:ext>
            </a:extLst>
          </p:cNvPr>
          <p:cNvSpPr txBox="1"/>
          <p:nvPr/>
        </p:nvSpPr>
        <p:spPr>
          <a:xfrm>
            <a:off x="889492" y="1079017"/>
            <a:ext cx="1513466" cy="307777"/>
          </a:xfrm>
          <a:prstGeom prst="rect">
            <a:avLst/>
          </a:prstGeom>
          <a:solidFill>
            <a:srgbClr val="74C1B9"/>
          </a:solidFill>
        </p:spPr>
        <p:txBody>
          <a:bodyPr wrap="square">
            <a:spAutoFit/>
          </a:bodyPr>
          <a:lstStyle/>
          <a:p>
            <a:pPr algn="ctr"/>
            <a:r>
              <a:rPr lang="en-GB" b="1" dirty="0">
                <a:latin typeface="EB Garamond" panose="00000500000000000000" pitchFamily="2" charset="0"/>
                <a:ea typeface="EB Garamond" panose="00000500000000000000" pitchFamily="2" charset="0"/>
                <a:cs typeface="Segoe UI" panose="020B0502040204020203" pitchFamily="34" charset="0"/>
              </a:rPr>
              <a:t>Clustering Result</a:t>
            </a:r>
          </a:p>
        </p:txBody>
      </p:sp>
      <p:pic>
        <p:nvPicPr>
          <p:cNvPr id="7" name="Picture 6">
            <a:extLst>
              <a:ext uri="{FF2B5EF4-FFF2-40B4-BE49-F238E27FC236}">
                <a16:creationId xmlns:a16="http://schemas.microsoft.com/office/drawing/2014/main" id="{21CC906C-CB5B-4427-A481-B6324E3ED356}"/>
              </a:ext>
            </a:extLst>
          </p:cNvPr>
          <p:cNvPicPr>
            <a:picLocks noChangeAspect="1"/>
          </p:cNvPicPr>
          <p:nvPr/>
        </p:nvPicPr>
        <p:blipFill>
          <a:blip r:embed="rId3"/>
          <a:stretch>
            <a:fillRect/>
          </a:stretch>
        </p:blipFill>
        <p:spPr>
          <a:xfrm>
            <a:off x="4624552" y="2210877"/>
            <a:ext cx="4519448" cy="2439090"/>
          </a:xfrm>
          <a:prstGeom prst="rect">
            <a:avLst/>
          </a:prstGeom>
        </p:spPr>
      </p:pic>
      <p:sp>
        <p:nvSpPr>
          <p:cNvPr id="8" name="TextBox 7">
            <a:extLst>
              <a:ext uri="{FF2B5EF4-FFF2-40B4-BE49-F238E27FC236}">
                <a16:creationId xmlns:a16="http://schemas.microsoft.com/office/drawing/2014/main" id="{B6C52E69-AAAE-4ABE-A9C3-515F253E36A0}"/>
              </a:ext>
            </a:extLst>
          </p:cNvPr>
          <p:cNvSpPr txBox="1"/>
          <p:nvPr/>
        </p:nvSpPr>
        <p:spPr>
          <a:xfrm>
            <a:off x="1196716" y="1596573"/>
            <a:ext cx="2320578" cy="523220"/>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Market value and Total Area Segmented</a:t>
            </a:r>
          </a:p>
        </p:txBody>
      </p:sp>
      <p:sp>
        <p:nvSpPr>
          <p:cNvPr id="9" name="TextBox 8">
            <a:extLst>
              <a:ext uri="{FF2B5EF4-FFF2-40B4-BE49-F238E27FC236}">
                <a16:creationId xmlns:a16="http://schemas.microsoft.com/office/drawing/2014/main" id="{A0A89EA8-A068-4FC5-BEFA-85154EDBE028}"/>
              </a:ext>
            </a:extLst>
          </p:cNvPr>
          <p:cNvSpPr txBox="1"/>
          <p:nvPr/>
        </p:nvSpPr>
        <p:spPr>
          <a:xfrm>
            <a:off x="5803375" y="1596573"/>
            <a:ext cx="2597392" cy="523220"/>
          </a:xfrm>
          <a:prstGeom prst="rect">
            <a:avLst/>
          </a:prstGeom>
          <a:no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Market value and Total Liveable Area Segmented</a:t>
            </a:r>
          </a:p>
        </p:txBody>
      </p:sp>
    </p:spTree>
    <p:extLst>
      <p:ext uri="{BB962C8B-B14F-4D97-AF65-F5344CB8AC3E}">
        <p14:creationId xmlns:p14="http://schemas.microsoft.com/office/powerpoint/2010/main" val="17860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34" y="1118183"/>
            <a:ext cx="6739221" cy="2814647"/>
          </a:xfrm>
          <a:prstGeom prst="rect">
            <a:avLst/>
          </a:prstGeom>
        </p:spPr>
      </p:pic>
      <p:sp>
        <p:nvSpPr>
          <p:cNvPr id="2" name="Title 1">
            <a:extLst>
              <a:ext uri="{FF2B5EF4-FFF2-40B4-BE49-F238E27FC236}">
                <a16:creationId xmlns:a16="http://schemas.microsoft.com/office/drawing/2014/main" id="{EA09833B-2F7C-4D41-9769-8CB4A16056FE}"/>
              </a:ext>
            </a:extLst>
          </p:cNvPr>
          <p:cNvSpPr>
            <a:spLocks noGrp="1"/>
          </p:cNvSpPr>
          <p:nvPr>
            <p:ph type="ctrTitle"/>
          </p:nvPr>
        </p:nvSpPr>
        <p:spPr/>
        <p:txBody>
          <a:bodyPr/>
          <a:lstStyle/>
          <a:p>
            <a:r>
              <a:rPr lang="en-US" dirty="0"/>
              <a:t>SEGMENT INTERPRETATION</a:t>
            </a:r>
            <a:endParaRPr lang="en-ID" dirty="0"/>
          </a:p>
        </p:txBody>
      </p:sp>
      <p:sp>
        <p:nvSpPr>
          <p:cNvPr id="19" name="TextBox 18">
            <a:extLst>
              <a:ext uri="{FF2B5EF4-FFF2-40B4-BE49-F238E27FC236}">
                <a16:creationId xmlns:a16="http://schemas.microsoft.com/office/drawing/2014/main" id="{AD6E7903-A00E-479E-B276-AECE1F124586}"/>
              </a:ext>
            </a:extLst>
          </p:cNvPr>
          <p:cNvSpPr txBox="1"/>
          <p:nvPr/>
        </p:nvSpPr>
        <p:spPr>
          <a:xfrm>
            <a:off x="160023" y="2067967"/>
            <a:ext cx="2778157" cy="830997"/>
          </a:xfrm>
          <a:prstGeom prst="rect">
            <a:avLst/>
          </a:prstGeom>
          <a:noFill/>
        </p:spPr>
        <p:txBody>
          <a:bodyPr wrap="square">
            <a:spAutoFit/>
          </a:bodyPr>
          <a:lstStyle/>
          <a:p>
            <a:pPr algn="ctr"/>
            <a:r>
              <a:rPr lang="en-GB" sz="2400" b="1" dirty="0">
                <a:latin typeface="Montserrat Black" panose="020B0604020202020204" charset="0"/>
                <a:ea typeface="EB Garamond" panose="00000500000000000000" pitchFamily="2" charset="0"/>
                <a:cs typeface="Segoe UI" panose="020B0502040204020203" pitchFamily="34" charset="0"/>
              </a:rPr>
              <a:t>SEGMENT VS MARKET VALUE</a:t>
            </a:r>
          </a:p>
        </p:txBody>
      </p:sp>
      <p:sp>
        <p:nvSpPr>
          <p:cNvPr id="22" name="TextBox 21">
            <a:extLst>
              <a:ext uri="{FF2B5EF4-FFF2-40B4-BE49-F238E27FC236}">
                <a16:creationId xmlns:a16="http://schemas.microsoft.com/office/drawing/2014/main" id="{0B38C49A-A256-4B84-A1A8-BB3F478BF3EF}"/>
              </a:ext>
            </a:extLst>
          </p:cNvPr>
          <p:cNvSpPr txBox="1"/>
          <p:nvPr/>
        </p:nvSpPr>
        <p:spPr>
          <a:xfrm>
            <a:off x="1962361" y="3848747"/>
            <a:ext cx="5747658" cy="1169551"/>
          </a:xfrm>
          <a:prstGeom prst="rect">
            <a:avLst/>
          </a:prstGeom>
          <a:noFill/>
        </p:spPr>
        <p:txBody>
          <a:bodyPr wrap="square">
            <a:spAutoFit/>
          </a:bodyPr>
          <a:lstStyle/>
          <a:p>
            <a:r>
              <a:rPr lang="en-US" dirty="0" smtClean="0">
                <a:latin typeface="Montserrat Black" panose="020B0604020202020204" charset="0"/>
              </a:rPr>
              <a:t>Segment 1 = Segment </a:t>
            </a:r>
            <a:r>
              <a:rPr lang="en-US" dirty="0">
                <a:latin typeface="Montserrat Black" panose="020B0604020202020204" charset="0"/>
              </a:rPr>
              <a:t>Low -&gt; $8.5K - $</a:t>
            </a:r>
            <a:r>
              <a:rPr lang="en-US" dirty="0" smtClean="0">
                <a:latin typeface="Montserrat Black" panose="020B0604020202020204" charset="0"/>
              </a:rPr>
              <a:t>169.3K</a:t>
            </a:r>
            <a:endParaRPr lang="en-US" dirty="0">
              <a:latin typeface="Montserrat Black" panose="020B0604020202020204" charset="0"/>
            </a:endParaRPr>
          </a:p>
          <a:p>
            <a:r>
              <a:rPr lang="en-US" dirty="0" smtClean="0">
                <a:latin typeface="Montserrat Black" panose="020B0604020202020204" charset="0"/>
              </a:rPr>
              <a:t>Segment 2 = Segment </a:t>
            </a:r>
            <a:r>
              <a:rPr lang="en-US" dirty="0">
                <a:latin typeface="Montserrat Black" panose="020B0604020202020204" charset="0"/>
              </a:rPr>
              <a:t>Lower Middle -&gt; $</a:t>
            </a:r>
            <a:r>
              <a:rPr lang="en-US" dirty="0" smtClean="0">
                <a:latin typeface="Montserrat Black" panose="020B0604020202020204" charset="0"/>
              </a:rPr>
              <a:t>151K </a:t>
            </a:r>
            <a:r>
              <a:rPr lang="en-US" dirty="0">
                <a:latin typeface="Montserrat Black" panose="020B0604020202020204" charset="0"/>
              </a:rPr>
              <a:t>- $</a:t>
            </a:r>
            <a:r>
              <a:rPr lang="en-US" dirty="0" smtClean="0">
                <a:latin typeface="Montserrat Black" panose="020B0604020202020204" charset="0"/>
              </a:rPr>
              <a:t>289.8K</a:t>
            </a:r>
            <a:endParaRPr lang="en-US" dirty="0">
              <a:latin typeface="Montserrat Black" panose="020B0604020202020204" charset="0"/>
            </a:endParaRPr>
          </a:p>
          <a:p>
            <a:r>
              <a:rPr lang="en-US" dirty="0" smtClean="0">
                <a:latin typeface="Montserrat Black" panose="020B0604020202020204" charset="0"/>
              </a:rPr>
              <a:t>Segment 3 = Segment Middle -&gt; $289.8K - $539.2K</a:t>
            </a:r>
          </a:p>
          <a:p>
            <a:r>
              <a:rPr lang="en-US" dirty="0" smtClean="0">
                <a:latin typeface="Montserrat Black" panose="020B0604020202020204" charset="0"/>
              </a:rPr>
              <a:t>Segment 4 = Segment </a:t>
            </a:r>
            <a:r>
              <a:rPr lang="en-US" dirty="0">
                <a:latin typeface="Montserrat Black" panose="020B0604020202020204" charset="0"/>
              </a:rPr>
              <a:t>Upper Middle -&gt; $</a:t>
            </a:r>
            <a:r>
              <a:rPr lang="en-US" dirty="0" smtClean="0">
                <a:latin typeface="Montserrat Black" panose="020B0604020202020204" charset="0"/>
              </a:rPr>
              <a:t>539.3K </a:t>
            </a:r>
            <a:r>
              <a:rPr lang="en-US" dirty="0">
                <a:latin typeface="Montserrat Black" panose="020B0604020202020204" charset="0"/>
              </a:rPr>
              <a:t>- $</a:t>
            </a:r>
            <a:r>
              <a:rPr lang="en-US" dirty="0" smtClean="0">
                <a:latin typeface="Montserrat Black" panose="020B0604020202020204" charset="0"/>
              </a:rPr>
              <a:t>1,031.1K</a:t>
            </a:r>
            <a:endParaRPr lang="en-US" dirty="0">
              <a:latin typeface="Montserrat Black" panose="020B0604020202020204" charset="0"/>
            </a:endParaRPr>
          </a:p>
          <a:p>
            <a:r>
              <a:rPr lang="en-US" dirty="0" smtClean="0">
                <a:latin typeface="Montserrat Black" panose="020B0604020202020204" charset="0"/>
              </a:rPr>
              <a:t>Segment 5 = Segment </a:t>
            </a:r>
            <a:r>
              <a:rPr lang="en-US" dirty="0">
                <a:latin typeface="Montserrat Black" panose="020B0604020202020204" charset="0"/>
              </a:rPr>
              <a:t>Top -&gt; $</a:t>
            </a:r>
            <a:r>
              <a:rPr lang="en-US" dirty="0" smtClean="0">
                <a:latin typeface="Montserrat Black" panose="020B0604020202020204" charset="0"/>
              </a:rPr>
              <a:t>1,036.3K </a:t>
            </a:r>
            <a:r>
              <a:rPr lang="en-US" dirty="0">
                <a:latin typeface="Montserrat Black" panose="020B0604020202020204" charset="0"/>
              </a:rPr>
              <a:t>- $3,832.8K</a:t>
            </a:r>
          </a:p>
        </p:txBody>
      </p:sp>
    </p:spTree>
    <p:extLst>
      <p:ext uri="{BB962C8B-B14F-4D97-AF65-F5344CB8AC3E}">
        <p14:creationId xmlns:p14="http://schemas.microsoft.com/office/powerpoint/2010/main" val="6123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809" y="1034100"/>
            <a:ext cx="7138218" cy="2974258"/>
          </a:xfrm>
          <a:prstGeom prst="rect">
            <a:avLst/>
          </a:prstGeom>
        </p:spPr>
      </p:pic>
      <p:sp>
        <p:nvSpPr>
          <p:cNvPr id="2" name="Title 1">
            <a:extLst>
              <a:ext uri="{FF2B5EF4-FFF2-40B4-BE49-F238E27FC236}">
                <a16:creationId xmlns:a16="http://schemas.microsoft.com/office/drawing/2014/main" id="{EA09833B-2F7C-4D41-9769-8CB4A16056FE}"/>
              </a:ext>
            </a:extLst>
          </p:cNvPr>
          <p:cNvSpPr>
            <a:spLocks noGrp="1"/>
          </p:cNvSpPr>
          <p:nvPr>
            <p:ph type="ctrTitle"/>
          </p:nvPr>
        </p:nvSpPr>
        <p:spPr/>
        <p:txBody>
          <a:bodyPr/>
          <a:lstStyle/>
          <a:p>
            <a:r>
              <a:rPr lang="en-US" dirty="0"/>
              <a:t>SEGMENT INTERPRETATION</a:t>
            </a:r>
            <a:endParaRPr lang="en-ID" dirty="0"/>
          </a:p>
        </p:txBody>
      </p:sp>
      <p:sp>
        <p:nvSpPr>
          <p:cNvPr id="21" name="TextBox 20">
            <a:extLst>
              <a:ext uri="{FF2B5EF4-FFF2-40B4-BE49-F238E27FC236}">
                <a16:creationId xmlns:a16="http://schemas.microsoft.com/office/drawing/2014/main" id="{E7D09FCF-E5FD-4829-9EB5-149AC1900D6D}"/>
              </a:ext>
            </a:extLst>
          </p:cNvPr>
          <p:cNvSpPr txBox="1"/>
          <p:nvPr/>
        </p:nvSpPr>
        <p:spPr>
          <a:xfrm>
            <a:off x="250601" y="2045724"/>
            <a:ext cx="2828195" cy="830997"/>
          </a:xfrm>
          <a:prstGeom prst="rect">
            <a:avLst/>
          </a:prstGeom>
          <a:noFill/>
        </p:spPr>
        <p:txBody>
          <a:bodyPr wrap="square">
            <a:spAutoFit/>
          </a:bodyPr>
          <a:lstStyle/>
          <a:p>
            <a:pPr algn="ctr"/>
            <a:r>
              <a:rPr lang="en-GB" sz="2400" b="1" dirty="0">
                <a:latin typeface="Montserrat Black" panose="020B0604020202020204" charset="0"/>
                <a:ea typeface="EB Garamond" panose="00000500000000000000" pitchFamily="2" charset="0"/>
                <a:cs typeface="Segoe UI" panose="020B0502040204020203" pitchFamily="34" charset="0"/>
              </a:rPr>
              <a:t>SEGMENT VS TOTAL AREA</a:t>
            </a:r>
          </a:p>
        </p:txBody>
      </p:sp>
      <p:sp>
        <p:nvSpPr>
          <p:cNvPr id="22" name="TextBox 21">
            <a:extLst>
              <a:ext uri="{FF2B5EF4-FFF2-40B4-BE49-F238E27FC236}">
                <a16:creationId xmlns:a16="http://schemas.microsoft.com/office/drawing/2014/main" id="{0B38C49A-A256-4B84-A1A8-BB3F478BF3EF}"/>
              </a:ext>
            </a:extLst>
          </p:cNvPr>
          <p:cNvSpPr txBox="1"/>
          <p:nvPr/>
        </p:nvSpPr>
        <p:spPr>
          <a:xfrm>
            <a:off x="343070" y="3888345"/>
            <a:ext cx="8800930" cy="1092607"/>
          </a:xfrm>
          <a:prstGeom prst="rect">
            <a:avLst/>
          </a:prstGeom>
          <a:noFill/>
        </p:spPr>
        <p:txBody>
          <a:bodyPr wrap="square">
            <a:spAutoFit/>
          </a:bodyPr>
          <a:lstStyle/>
          <a:p>
            <a:r>
              <a:rPr lang="en-US" sz="1300" dirty="0" smtClean="0">
                <a:latin typeface="Montserrat Black" panose="020B0604020202020204" charset="0"/>
              </a:rPr>
              <a:t>Segment 1 = Segment Low (Total Area : 1440 – 38640 </a:t>
            </a:r>
            <a:r>
              <a:rPr lang="en-US" sz="1300" dirty="0" err="1" smtClean="0">
                <a:latin typeface="Montserrat Black" panose="020B0604020202020204" charset="0"/>
              </a:rPr>
              <a:t>sqft</a:t>
            </a:r>
            <a:r>
              <a:rPr lang="en-US" sz="1300" dirty="0" smtClean="0">
                <a:latin typeface="Montserrat Black" panose="020B0604020202020204" charset="0"/>
              </a:rPr>
              <a:t>) -&gt; Mean 1977.09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2 = Segment Lower Middle (Total Area : 1440 – 159170 </a:t>
            </a:r>
            <a:r>
              <a:rPr lang="en-US" sz="1300" dirty="0" err="1" smtClean="0">
                <a:latin typeface="Montserrat Black" panose="020B0604020202020204" charset="0"/>
              </a:rPr>
              <a:t>sqft</a:t>
            </a:r>
            <a:r>
              <a:rPr lang="en-US" sz="1300" dirty="0" smtClean="0">
                <a:latin typeface="Montserrat Black" panose="020B0604020202020204" charset="0"/>
              </a:rPr>
              <a:t>) -&gt; Mean 3248.82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3 = Segment </a:t>
            </a:r>
            <a:r>
              <a:rPr lang="en-US" sz="1300" dirty="0">
                <a:latin typeface="Montserrat Black" panose="020B0604020202020204" charset="0"/>
              </a:rPr>
              <a:t>Middle </a:t>
            </a:r>
            <a:r>
              <a:rPr lang="en-US" sz="1300" dirty="0" smtClean="0">
                <a:latin typeface="Montserrat Black" panose="020B0604020202020204" charset="0"/>
              </a:rPr>
              <a:t>(Total Area : 1440 – 243837 </a:t>
            </a:r>
            <a:r>
              <a:rPr lang="en-US" sz="1300" dirty="0" err="1" smtClean="0">
                <a:latin typeface="Montserrat Black" panose="020B0604020202020204" charset="0"/>
              </a:rPr>
              <a:t>sqft</a:t>
            </a:r>
            <a:r>
              <a:rPr lang="en-US" sz="1300" dirty="0" smtClean="0">
                <a:latin typeface="Montserrat Black" panose="020B0604020202020204" charset="0"/>
              </a:rPr>
              <a:t>) -&gt; Mean 7055.22 </a:t>
            </a:r>
            <a:r>
              <a:rPr lang="en-US" sz="1300" dirty="0" err="1" smtClean="0">
                <a:latin typeface="Montserrat Black" panose="020B0604020202020204" charset="0"/>
              </a:rPr>
              <a:t>sqft</a:t>
            </a:r>
            <a:endParaRPr lang="en-US" sz="1300" dirty="0">
              <a:latin typeface="Montserrat Black" panose="020B0604020202020204" charset="0"/>
            </a:endParaRPr>
          </a:p>
          <a:p>
            <a:r>
              <a:rPr lang="en-US" sz="1300" dirty="0" smtClean="0">
                <a:latin typeface="Montserrat Black" panose="020B0604020202020204" charset="0"/>
              </a:rPr>
              <a:t>Segment 4 = Segment </a:t>
            </a:r>
            <a:r>
              <a:rPr lang="en-US" sz="1300" dirty="0">
                <a:latin typeface="Montserrat Black" panose="020B0604020202020204" charset="0"/>
              </a:rPr>
              <a:t>Upper Middle </a:t>
            </a:r>
            <a:r>
              <a:rPr lang="en-US" sz="1300" dirty="0" smtClean="0">
                <a:latin typeface="Montserrat Black" panose="020B0604020202020204" charset="0"/>
              </a:rPr>
              <a:t>(Total Area : 1440 </a:t>
            </a:r>
            <a:r>
              <a:rPr lang="en-US" sz="1300" dirty="0">
                <a:latin typeface="Montserrat Black" panose="020B0604020202020204" charset="0"/>
              </a:rPr>
              <a:t>– </a:t>
            </a:r>
            <a:r>
              <a:rPr lang="en-US" sz="1300" dirty="0" smtClean="0">
                <a:latin typeface="Montserrat Black" panose="020B0604020202020204" charset="0"/>
              </a:rPr>
              <a:t>25305 </a:t>
            </a:r>
            <a:r>
              <a:rPr lang="en-US" sz="1300" dirty="0" err="1" smtClean="0">
                <a:latin typeface="Montserrat Black" panose="020B0604020202020204" charset="0"/>
              </a:rPr>
              <a:t>sqft</a:t>
            </a:r>
            <a:r>
              <a:rPr lang="en-US" sz="1300" dirty="0" smtClean="0">
                <a:latin typeface="Montserrat Black" panose="020B0604020202020204" charset="0"/>
              </a:rPr>
              <a:t>) -&gt; Mean 20280.73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5 = Segment </a:t>
            </a:r>
            <a:r>
              <a:rPr lang="en-US" sz="1300" dirty="0">
                <a:latin typeface="Montserrat Black" panose="020B0604020202020204" charset="0"/>
              </a:rPr>
              <a:t>Top </a:t>
            </a:r>
            <a:r>
              <a:rPr lang="en-US" sz="1300" dirty="0" smtClean="0">
                <a:latin typeface="Montserrat Black" panose="020B0604020202020204" charset="0"/>
              </a:rPr>
              <a:t>(Total Area : 1458.07 – 313922 </a:t>
            </a:r>
            <a:r>
              <a:rPr lang="en-US" sz="1300" dirty="0" err="1" smtClean="0">
                <a:latin typeface="Montserrat Black" panose="020B0604020202020204" charset="0"/>
              </a:rPr>
              <a:t>sqft</a:t>
            </a:r>
            <a:r>
              <a:rPr lang="en-US" sz="1300" dirty="0" smtClean="0">
                <a:latin typeface="Montserrat Black" panose="020B0604020202020204" charset="0"/>
              </a:rPr>
              <a:t>) -&gt; Mean 47759.45 </a:t>
            </a:r>
            <a:r>
              <a:rPr lang="en-US" sz="1300" dirty="0" err="1" smtClean="0">
                <a:latin typeface="Montserrat Black" panose="020B0604020202020204" charset="0"/>
              </a:rPr>
              <a:t>sqft</a:t>
            </a:r>
            <a:endParaRPr lang="en-US" sz="1300" dirty="0">
              <a:latin typeface="Montserrat Black" panose="020B0604020202020204" charset="0"/>
            </a:endParaRPr>
          </a:p>
        </p:txBody>
      </p:sp>
    </p:spTree>
    <p:extLst>
      <p:ext uri="{BB962C8B-B14F-4D97-AF65-F5344CB8AC3E}">
        <p14:creationId xmlns:p14="http://schemas.microsoft.com/office/powerpoint/2010/main" val="218634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38" y="1074608"/>
            <a:ext cx="7083972" cy="2951655"/>
          </a:xfrm>
          <a:prstGeom prst="rect">
            <a:avLst/>
          </a:prstGeom>
        </p:spPr>
      </p:pic>
      <p:sp>
        <p:nvSpPr>
          <p:cNvPr id="2" name="Title 1">
            <a:extLst>
              <a:ext uri="{FF2B5EF4-FFF2-40B4-BE49-F238E27FC236}">
                <a16:creationId xmlns:a16="http://schemas.microsoft.com/office/drawing/2014/main" id="{EA09833B-2F7C-4D41-9769-8CB4A16056FE}"/>
              </a:ext>
            </a:extLst>
          </p:cNvPr>
          <p:cNvSpPr>
            <a:spLocks noGrp="1"/>
          </p:cNvSpPr>
          <p:nvPr>
            <p:ph type="ctrTitle"/>
          </p:nvPr>
        </p:nvSpPr>
        <p:spPr/>
        <p:txBody>
          <a:bodyPr/>
          <a:lstStyle/>
          <a:p>
            <a:r>
              <a:rPr lang="en-US" dirty="0"/>
              <a:t>SEGMENT INTERPRETATION</a:t>
            </a:r>
            <a:endParaRPr lang="en-ID" dirty="0"/>
          </a:p>
        </p:txBody>
      </p:sp>
      <p:sp>
        <p:nvSpPr>
          <p:cNvPr id="20" name="TextBox 19">
            <a:extLst>
              <a:ext uri="{FF2B5EF4-FFF2-40B4-BE49-F238E27FC236}">
                <a16:creationId xmlns:a16="http://schemas.microsoft.com/office/drawing/2014/main" id="{1C40E5AF-5E6A-4676-8A14-96530E0828BA}"/>
              </a:ext>
            </a:extLst>
          </p:cNvPr>
          <p:cNvSpPr txBox="1"/>
          <p:nvPr/>
        </p:nvSpPr>
        <p:spPr>
          <a:xfrm>
            <a:off x="268487" y="2016453"/>
            <a:ext cx="2464202" cy="1015663"/>
          </a:xfrm>
          <a:prstGeom prst="rect">
            <a:avLst/>
          </a:prstGeom>
          <a:noFill/>
        </p:spPr>
        <p:txBody>
          <a:bodyPr wrap="square">
            <a:spAutoFit/>
          </a:bodyPr>
          <a:lstStyle/>
          <a:p>
            <a:pPr algn="ctr"/>
            <a:r>
              <a:rPr lang="en-GB" sz="2000" b="1" dirty="0">
                <a:latin typeface="Montserrat Black" panose="020B0604020202020204" charset="0"/>
                <a:ea typeface="EB Garamond" panose="00000500000000000000" pitchFamily="2" charset="0"/>
                <a:cs typeface="Segoe UI" panose="020B0502040204020203" pitchFamily="34" charset="0"/>
              </a:rPr>
              <a:t>SEGMENT VS TOTAL LIVEABLE AREA</a:t>
            </a:r>
          </a:p>
        </p:txBody>
      </p:sp>
      <p:sp>
        <p:nvSpPr>
          <p:cNvPr id="22" name="TextBox 21">
            <a:extLst>
              <a:ext uri="{FF2B5EF4-FFF2-40B4-BE49-F238E27FC236}">
                <a16:creationId xmlns:a16="http://schemas.microsoft.com/office/drawing/2014/main" id="{0B38C49A-A256-4B84-A1A8-BB3F478BF3EF}"/>
              </a:ext>
            </a:extLst>
          </p:cNvPr>
          <p:cNvSpPr txBox="1"/>
          <p:nvPr/>
        </p:nvSpPr>
        <p:spPr>
          <a:xfrm>
            <a:off x="343070" y="3888345"/>
            <a:ext cx="8800930" cy="1092607"/>
          </a:xfrm>
          <a:prstGeom prst="rect">
            <a:avLst/>
          </a:prstGeom>
          <a:noFill/>
        </p:spPr>
        <p:txBody>
          <a:bodyPr wrap="square">
            <a:spAutoFit/>
          </a:bodyPr>
          <a:lstStyle/>
          <a:p>
            <a:r>
              <a:rPr lang="en-US" sz="1300" dirty="0" smtClean="0">
                <a:latin typeface="Montserrat Black" panose="020B0604020202020204" charset="0"/>
              </a:rPr>
              <a:t>Segment 1 = Segment Low (Total Livable Area : 176 – 7019 </a:t>
            </a:r>
            <a:r>
              <a:rPr lang="en-US" sz="1300" dirty="0" err="1" smtClean="0">
                <a:latin typeface="Montserrat Black" panose="020B0604020202020204" charset="0"/>
              </a:rPr>
              <a:t>sqft</a:t>
            </a:r>
            <a:r>
              <a:rPr lang="en-US" sz="1300" dirty="0" smtClean="0">
                <a:latin typeface="Montserrat Black" panose="020B0604020202020204" charset="0"/>
              </a:rPr>
              <a:t>) -&gt; Mean 1304.56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2 = Segment Lower Middle (Total Livable Area : 600 – 6268 </a:t>
            </a:r>
            <a:r>
              <a:rPr lang="en-US" sz="1300" dirty="0" err="1" smtClean="0">
                <a:latin typeface="Montserrat Black" panose="020B0604020202020204" charset="0"/>
              </a:rPr>
              <a:t>sqft</a:t>
            </a:r>
            <a:r>
              <a:rPr lang="en-US" sz="1300" dirty="0" smtClean="0">
                <a:latin typeface="Montserrat Black" panose="020B0604020202020204" charset="0"/>
              </a:rPr>
              <a:t>) -&gt; Mean 1505.74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3 = Segment </a:t>
            </a:r>
            <a:r>
              <a:rPr lang="en-US" sz="1300" dirty="0">
                <a:latin typeface="Montserrat Black" panose="020B0604020202020204" charset="0"/>
              </a:rPr>
              <a:t>Middle </a:t>
            </a:r>
            <a:r>
              <a:rPr lang="en-US" sz="1300" dirty="0" smtClean="0">
                <a:latin typeface="Montserrat Black" panose="020B0604020202020204" charset="0"/>
              </a:rPr>
              <a:t>(Total </a:t>
            </a:r>
            <a:r>
              <a:rPr lang="en-US" sz="1300" dirty="0">
                <a:latin typeface="Montserrat Black" panose="020B0604020202020204" charset="0"/>
              </a:rPr>
              <a:t>Livable </a:t>
            </a:r>
            <a:r>
              <a:rPr lang="en-US" sz="1300" dirty="0" smtClean="0">
                <a:latin typeface="Montserrat Black" panose="020B0604020202020204" charset="0"/>
              </a:rPr>
              <a:t>Area : 896 – 9950 </a:t>
            </a:r>
            <a:r>
              <a:rPr lang="en-US" sz="1300" dirty="0" err="1" smtClean="0">
                <a:latin typeface="Montserrat Black" panose="020B0604020202020204" charset="0"/>
              </a:rPr>
              <a:t>sqft</a:t>
            </a:r>
            <a:r>
              <a:rPr lang="en-US" sz="1300" dirty="0" smtClean="0">
                <a:latin typeface="Montserrat Black" panose="020B0604020202020204" charset="0"/>
              </a:rPr>
              <a:t>) -&gt; Mean 2165.6 </a:t>
            </a:r>
            <a:r>
              <a:rPr lang="en-US" sz="1300" dirty="0" err="1" smtClean="0">
                <a:latin typeface="Montserrat Black" panose="020B0604020202020204" charset="0"/>
              </a:rPr>
              <a:t>sqft</a:t>
            </a:r>
            <a:endParaRPr lang="en-US" sz="1300" dirty="0">
              <a:latin typeface="Montserrat Black" panose="020B0604020202020204" charset="0"/>
            </a:endParaRPr>
          </a:p>
          <a:p>
            <a:r>
              <a:rPr lang="en-US" sz="1300" dirty="0" smtClean="0">
                <a:latin typeface="Montserrat Black" panose="020B0604020202020204" charset="0"/>
              </a:rPr>
              <a:t>Segment 4 = Segment </a:t>
            </a:r>
            <a:r>
              <a:rPr lang="en-US" sz="1300" dirty="0">
                <a:latin typeface="Montserrat Black" panose="020B0604020202020204" charset="0"/>
              </a:rPr>
              <a:t>Upper Middle </a:t>
            </a:r>
            <a:r>
              <a:rPr lang="en-US" sz="1300" dirty="0" smtClean="0">
                <a:latin typeface="Montserrat Black" panose="020B0604020202020204" charset="0"/>
              </a:rPr>
              <a:t>(Total </a:t>
            </a:r>
            <a:r>
              <a:rPr lang="en-US" sz="1300" dirty="0">
                <a:latin typeface="Montserrat Black" panose="020B0604020202020204" charset="0"/>
              </a:rPr>
              <a:t>Livable </a:t>
            </a:r>
            <a:r>
              <a:rPr lang="en-US" sz="1300" dirty="0" smtClean="0">
                <a:latin typeface="Montserrat Black" panose="020B0604020202020204" charset="0"/>
              </a:rPr>
              <a:t>Area : 1120 </a:t>
            </a:r>
            <a:r>
              <a:rPr lang="en-US" sz="1300" dirty="0">
                <a:latin typeface="Montserrat Black" panose="020B0604020202020204" charset="0"/>
              </a:rPr>
              <a:t>– </a:t>
            </a:r>
            <a:r>
              <a:rPr lang="en-US" sz="1300" dirty="0" smtClean="0">
                <a:latin typeface="Montserrat Black" panose="020B0604020202020204" charset="0"/>
              </a:rPr>
              <a:t>11228 </a:t>
            </a:r>
            <a:r>
              <a:rPr lang="en-US" sz="1300" dirty="0" err="1" smtClean="0">
                <a:latin typeface="Montserrat Black" panose="020B0604020202020204" charset="0"/>
              </a:rPr>
              <a:t>sqft</a:t>
            </a:r>
            <a:r>
              <a:rPr lang="en-US" sz="1300" dirty="0" smtClean="0">
                <a:latin typeface="Montserrat Black" panose="020B0604020202020204" charset="0"/>
              </a:rPr>
              <a:t>) -&gt; Mean 3573.48 </a:t>
            </a:r>
            <a:r>
              <a:rPr lang="en-US" sz="1300" dirty="0" err="1" smtClean="0">
                <a:latin typeface="Montserrat Black" panose="020B0604020202020204" charset="0"/>
              </a:rPr>
              <a:t>sqft</a:t>
            </a:r>
            <a:endParaRPr lang="en-US" sz="1300" dirty="0" smtClean="0">
              <a:latin typeface="Montserrat Black" panose="020B0604020202020204" charset="0"/>
            </a:endParaRPr>
          </a:p>
          <a:p>
            <a:r>
              <a:rPr lang="en-US" sz="1300" dirty="0" smtClean="0">
                <a:latin typeface="Montserrat Black" panose="020B0604020202020204" charset="0"/>
              </a:rPr>
              <a:t>Segment 5 = Segment </a:t>
            </a:r>
            <a:r>
              <a:rPr lang="en-US" sz="1300" dirty="0">
                <a:latin typeface="Montserrat Black" panose="020B0604020202020204" charset="0"/>
              </a:rPr>
              <a:t>Top </a:t>
            </a:r>
            <a:r>
              <a:rPr lang="en-US" sz="1300" dirty="0" smtClean="0">
                <a:latin typeface="Montserrat Black" panose="020B0604020202020204" charset="0"/>
              </a:rPr>
              <a:t>(Total </a:t>
            </a:r>
            <a:r>
              <a:rPr lang="en-US" sz="1300" dirty="0">
                <a:latin typeface="Montserrat Black" panose="020B0604020202020204" charset="0"/>
              </a:rPr>
              <a:t>Livable </a:t>
            </a:r>
            <a:r>
              <a:rPr lang="en-US" sz="1300" dirty="0" smtClean="0">
                <a:latin typeface="Montserrat Black" panose="020B0604020202020204" charset="0"/>
              </a:rPr>
              <a:t>Area : 1484 – 20172 </a:t>
            </a:r>
            <a:r>
              <a:rPr lang="en-US" sz="1300" dirty="0" err="1" smtClean="0">
                <a:latin typeface="Montserrat Black" panose="020B0604020202020204" charset="0"/>
              </a:rPr>
              <a:t>sqft</a:t>
            </a:r>
            <a:r>
              <a:rPr lang="en-US" sz="1300" dirty="0" smtClean="0">
                <a:latin typeface="Montserrat Black" panose="020B0604020202020204" charset="0"/>
              </a:rPr>
              <a:t>) -&gt; Mean 6249.94 </a:t>
            </a:r>
            <a:r>
              <a:rPr lang="en-US" sz="1300" dirty="0" err="1" smtClean="0">
                <a:latin typeface="Montserrat Black" panose="020B0604020202020204" charset="0"/>
              </a:rPr>
              <a:t>sqft</a:t>
            </a:r>
            <a:endParaRPr lang="en-US" sz="1300" dirty="0">
              <a:latin typeface="Montserrat Black" panose="020B0604020202020204" charset="0"/>
            </a:endParaRPr>
          </a:p>
        </p:txBody>
      </p:sp>
    </p:spTree>
    <p:extLst>
      <p:ext uri="{BB962C8B-B14F-4D97-AF65-F5344CB8AC3E}">
        <p14:creationId xmlns:p14="http://schemas.microsoft.com/office/powerpoint/2010/main" val="10653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842011" y="2275530"/>
            <a:ext cx="5326046"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bg1"/>
                </a:solidFill>
                <a:latin typeface="Montserrat Black" panose="020B0604020202020204" charset="0"/>
              </a:rPr>
              <a:t>EXPLORATORY DATA ANALYSIS</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12774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012" y="166214"/>
            <a:ext cx="3484181" cy="2677656"/>
          </a:xfrm>
          <a:prstGeom prst="rect">
            <a:avLst/>
          </a:prstGeom>
        </p:spPr>
        <p:txBody>
          <a:bodyPr wrap="square">
            <a:spAutoFit/>
          </a:bodyPr>
          <a:lstStyle/>
          <a:p>
            <a:pPr algn="just"/>
            <a:r>
              <a:rPr lang="en-US" dirty="0" smtClean="0">
                <a:latin typeface="Montserrat Light" panose="020B0604020202020204" charset="0"/>
              </a:rPr>
              <a:t>• </a:t>
            </a:r>
            <a:r>
              <a:rPr lang="en-US" b="1" dirty="0" smtClean="0">
                <a:latin typeface="Montserrat Light" panose="020B0604020202020204" charset="0"/>
              </a:rPr>
              <a:t>basements</a:t>
            </a:r>
            <a:r>
              <a:rPr lang="en-US" dirty="0" smtClean="0">
                <a:latin typeface="Montserrat Light" panose="020B0604020202020204" charset="0"/>
              </a:rPr>
              <a:t> -&gt; </a:t>
            </a:r>
            <a:r>
              <a:rPr lang="en-US" dirty="0">
                <a:latin typeface="Montserrat Light" panose="020B0604020202020204" charset="0"/>
              </a:rPr>
              <a:t>Type of basements</a:t>
            </a:r>
          </a:p>
          <a:p>
            <a:pPr algn="just"/>
            <a:r>
              <a:rPr lang="en-US" dirty="0">
                <a:latin typeface="Montserrat Light" panose="020B0604020202020204" charset="0"/>
              </a:rPr>
              <a:t>    - 0 = </a:t>
            </a:r>
            <a:r>
              <a:rPr lang="en-US" dirty="0" smtClean="0">
                <a:latin typeface="Montserrat Light" panose="020B0604020202020204" charset="0"/>
              </a:rPr>
              <a:t>None</a:t>
            </a:r>
            <a:endParaRPr lang="en-US" dirty="0">
              <a:latin typeface="Montserrat Light" panose="020B0604020202020204" charset="0"/>
            </a:endParaRPr>
          </a:p>
          <a:p>
            <a:pPr algn="just"/>
            <a:r>
              <a:rPr lang="en-US" dirty="0">
                <a:latin typeface="Montserrat Light" panose="020B0604020202020204" charset="0"/>
              </a:rPr>
              <a:t>    - A = Full </a:t>
            </a:r>
            <a:r>
              <a:rPr lang="en-US" dirty="0" smtClean="0">
                <a:latin typeface="Montserrat Light" panose="020B0604020202020204" charset="0"/>
              </a:rPr>
              <a:t>Finished</a:t>
            </a:r>
            <a:endParaRPr lang="en-US" dirty="0">
              <a:latin typeface="Montserrat Light" panose="020B0604020202020204" charset="0"/>
            </a:endParaRPr>
          </a:p>
          <a:p>
            <a:pPr algn="just"/>
            <a:r>
              <a:rPr lang="en-US" dirty="0">
                <a:latin typeface="Montserrat Light" panose="020B0604020202020204" charset="0"/>
              </a:rPr>
              <a:t>    - B = Full Semi-Finished </a:t>
            </a:r>
            <a:endParaRPr lang="en-US" dirty="0" smtClean="0">
              <a:latin typeface="Montserrat Light" panose="020B0604020202020204" charset="0"/>
            </a:endParaRPr>
          </a:p>
          <a:p>
            <a:pPr algn="just"/>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C = Full Unfinished </a:t>
            </a:r>
            <a:endParaRPr lang="en-US" dirty="0" smtClean="0">
              <a:latin typeface="Montserrat Light" panose="020B0604020202020204" charset="0"/>
            </a:endParaRPr>
          </a:p>
          <a:p>
            <a:pPr algn="just"/>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D = Full – Unknown Finish</a:t>
            </a:r>
          </a:p>
          <a:p>
            <a:pPr algn="just"/>
            <a:r>
              <a:rPr lang="en-US" dirty="0">
                <a:latin typeface="Montserrat Light" panose="020B0604020202020204" charset="0"/>
              </a:rPr>
              <a:t>    - E =  Partial </a:t>
            </a:r>
            <a:r>
              <a:rPr lang="en-US" dirty="0" smtClean="0">
                <a:latin typeface="Montserrat Light" panose="020B0604020202020204" charset="0"/>
              </a:rPr>
              <a:t>Finished </a:t>
            </a:r>
          </a:p>
          <a:p>
            <a:pPr algn="just"/>
            <a:r>
              <a:rPr lang="en-US" dirty="0">
                <a:latin typeface="Montserrat Light" panose="020B0604020202020204" charset="0"/>
              </a:rPr>
              <a:t> </a:t>
            </a:r>
            <a:r>
              <a:rPr lang="en-US" dirty="0" smtClean="0">
                <a:latin typeface="Montserrat Light" panose="020B0604020202020204" charset="0"/>
              </a:rPr>
              <a:t>   - F = Partial Semi-Finished </a:t>
            </a:r>
          </a:p>
          <a:p>
            <a:pPr algn="just"/>
            <a:r>
              <a:rPr lang="en-US" dirty="0" smtClean="0">
                <a:latin typeface="Montserrat Light" panose="020B0604020202020204" charset="0"/>
              </a:rPr>
              <a:t>    - </a:t>
            </a:r>
            <a:r>
              <a:rPr lang="en-US" dirty="0">
                <a:latin typeface="Montserrat Light" panose="020B0604020202020204" charset="0"/>
              </a:rPr>
              <a:t>G = Partial Unfinished</a:t>
            </a:r>
          </a:p>
          <a:p>
            <a:pPr algn="just"/>
            <a:r>
              <a:rPr lang="en-US" dirty="0">
                <a:latin typeface="Montserrat Light" panose="020B0604020202020204" charset="0"/>
              </a:rPr>
              <a:t>    - H = Partial - Unknown Finish</a:t>
            </a:r>
          </a:p>
          <a:p>
            <a:pPr algn="just"/>
            <a:r>
              <a:rPr lang="en-US" dirty="0">
                <a:latin typeface="Montserrat Light" panose="020B0604020202020204" charset="0"/>
              </a:rPr>
              <a:t>    - I = Unknown Size - Finished</a:t>
            </a:r>
          </a:p>
          <a:p>
            <a:pPr algn="just"/>
            <a:r>
              <a:rPr lang="en-US" dirty="0">
                <a:latin typeface="Montserrat Light" panose="020B0604020202020204" charset="0"/>
              </a:rPr>
              <a:t>    - J = Unknown Size - Unfinished</a:t>
            </a:r>
          </a:p>
        </p:txBody>
      </p:sp>
      <p:sp>
        <p:nvSpPr>
          <p:cNvPr id="5" name="Rectangle 4"/>
          <p:cNvSpPr/>
          <p:nvPr/>
        </p:nvSpPr>
        <p:spPr>
          <a:xfrm>
            <a:off x="268012" y="2843870"/>
            <a:ext cx="3294995" cy="738664"/>
          </a:xfrm>
          <a:prstGeom prst="rect">
            <a:avLst/>
          </a:prstGeom>
        </p:spPr>
        <p:txBody>
          <a:bodyPr wrap="square">
            <a:spAutoFit/>
          </a:bodyPr>
          <a:lstStyle/>
          <a:p>
            <a:pPr algn="just"/>
            <a:r>
              <a:rPr lang="en-US" dirty="0" smtClean="0">
                <a:latin typeface="Montserrat Light" panose="020B0604020202020204" charset="0"/>
              </a:rPr>
              <a:t>• </a:t>
            </a:r>
            <a:r>
              <a:rPr lang="en-US" b="1" dirty="0" err="1" smtClean="0">
                <a:latin typeface="Montserrat Light" panose="020B0604020202020204" charset="0"/>
              </a:rPr>
              <a:t>central_air</a:t>
            </a:r>
            <a:endParaRPr lang="en-US" b="1" dirty="0" smtClean="0">
              <a:latin typeface="Montserrat Light" panose="020B0604020202020204" charset="0"/>
            </a:endParaRPr>
          </a:p>
          <a:p>
            <a:pPr algn="just"/>
            <a:r>
              <a:rPr lang="en-US" dirty="0" smtClean="0">
                <a:latin typeface="Montserrat Light" panose="020B0604020202020204" charset="0"/>
              </a:rPr>
              <a:t>   - Y </a:t>
            </a:r>
            <a:r>
              <a:rPr lang="en-US" dirty="0">
                <a:latin typeface="Montserrat Light" panose="020B0604020202020204" charset="0"/>
              </a:rPr>
              <a:t>–</a:t>
            </a:r>
            <a:r>
              <a:rPr lang="en-US" dirty="0" smtClean="0">
                <a:latin typeface="Montserrat Light" panose="020B0604020202020204" charset="0"/>
              </a:rPr>
              <a:t> indicates </a:t>
            </a:r>
            <a:r>
              <a:rPr lang="en-US" dirty="0">
                <a:latin typeface="Montserrat Light" panose="020B0604020202020204" charset="0"/>
              </a:rPr>
              <a:t>there is central air. </a:t>
            </a:r>
            <a:endParaRPr lang="en-US" dirty="0" smtClean="0">
              <a:latin typeface="Montserrat Light" panose="020B0604020202020204" charset="0"/>
            </a:endParaRPr>
          </a:p>
          <a:p>
            <a:pPr algn="just"/>
            <a:r>
              <a:rPr lang="en-US" dirty="0" smtClean="0">
                <a:latin typeface="Montserrat Light" panose="020B0604020202020204" charset="0"/>
              </a:rPr>
              <a:t>   - N </a:t>
            </a:r>
            <a:r>
              <a:rPr lang="en-US" dirty="0">
                <a:latin typeface="Montserrat Light" panose="020B0604020202020204" charset="0"/>
              </a:rPr>
              <a:t>– None space.</a:t>
            </a:r>
          </a:p>
        </p:txBody>
      </p:sp>
      <p:sp>
        <p:nvSpPr>
          <p:cNvPr id="6" name="Rectangle 5"/>
          <p:cNvSpPr/>
          <p:nvPr/>
        </p:nvSpPr>
        <p:spPr>
          <a:xfrm>
            <a:off x="4572000" y="166214"/>
            <a:ext cx="4572000" cy="1815882"/>
          </a:xfrm>
          <a:prstGeom prst="rect">
            <a:avLst/>
          </a:prstGeom>
        </p:spPr>
        <p:txBody>
          <a:bodyPr>
            <a:spAutoFit/>
          </a:bodyPr>
          <a:lstStyle/>
          <a:p>
            <a:r>
              <a:rPr lang="en-US" dirty="0">
                <a:latin typeface="Montserrat Light" panose="020B0604020202020204" charset="0"/>
              </a:rPr>
              <a:t>•</a:t>
            </a:r>
            <a:r>
              <a:rPr lang="en-US" dirty="0" smtClean="0">
                <a:latin typeface="Montserrat Light" panose="020B0604020202020204" charset="0"/>
              </a:rPr>
              <a:t> </a:t>
            </a:r>
            <a:r>
              <a:rPr lang="en-US" b="1" dirty="0" err="1" smtClean="0">
                <a:latin typeface="Montserrat Light" panose="020B0604020202020204" charset="0"/>
              </a:rPr>
              <a:t>exterior_condition</a:t>
            </a:r>
            <a:r>
              <a:rPr lang="en-US" dirty="0" smtClean="0">
                <a:latin typeface="Montserrat Light" panose="020B0604020202020204" charset="0"/>
              </a:rPr>
              <a:t> </a:t>
            </a:r>
            <a:r>
              <a:rPr lang="en-US" dirty="0">
                <a:latin typeface="Montserrat Light" panose="020B0604020202020204" charset="0"/>
              </a:rPr>
              <a:t>-&gt; Relates to how the exterior appears based on observation.</a:t>
            </a:r>
          </a:p>
          <a:p>
            <a:r>
              <a:rPr lang="en-US" dirty="0" smtClean="0">
                <a:latin typeface="Montserrat Light" panose="020B0604020202020204" charset="0"/>
              </a:rPr>
              <a:t>    - </a:t>
            </a:r>
            <a:r>
              <a:rPr lang="en-US" dirty="0">
                <a:latin typeface="Montserrat Light" panose="020B0604020202020204" charset="0"/>
              </a:rPr>
              <a:t>2 = Newer Construction / Rehabbed </a:t>
            </a:r>
            <a:endParaRPr lang="en-US" dirty="0" smtClean="0">
              <a:latin typeface="Montserrat Light" panose="020B0604020202020204" charset="0"/>
            </a:endParaRP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3 = Above Average </a:t>
            </a:r>
            <a:endParaRPr lang="en-US" dirty="0" smtClean="0">
              <a:latin typeface="Montserrat Light" panose="020B0604020202020204" charset="0"/>
            </a:endParaRP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4 = </a:t>
            </a:r>
            <a:r>
              <a:rPr lang="en-US" dirty="0" smtClean="0">
                <a:latin typeface="Montserrat Light" panose="020B0604020202020204" charset="0"/>
              </a:rPr>
              <a:t>Average</a:t>
            </a:r>
            <a:endParaRPr lang="en-US" dirty="0">
              <a:latin typeface="Montserrat Light" panose="020B0604020202020204" charset="0"/>
            </a:endParaRPr>
          </a:p>
          <a:p>
            <a:r>
              <a:rPr lang="en-US" dirty="0">
                <a:latin typeface="Montserrat Light" panose="020B0604020202020204" charset="0"/>
              </a:rPr>
              <a:t>    - 5 = Below </a:t>
            </a:r>
            <a:r>
              <a:rPr lang="en-US" dirty="0" smtClean="0">
                <a:latin typeface="Montserrat Light" panose="020B0604020202020204" charset="0"/>
              </a:rPr>
              <a:t>Average</a:t>
            </a:r>
            <a:endParaRPr lang="en-US" dirty="0">
              <a:latin typeface="Montserrat Light" panose="020B0604020202020204" charset="0"/>
            </a:endParaRPr>
          </a:p>
          <a:p>
            <a:r>
              <a:rPr lang="en-US" dirty="0">
                <a:latin typeface="Montserrat Light" panose="020B0604020202020204" charset="0"/>
              </a:rPr>
              <a:t>    - 6 = Vacant – No </a:t>
            </a:r>
            <a:r>
              <a:rPr lang="en-US" dirty="0" smtClean="0">
                <a:latin typeface="Montserrat Light" panose="020B0604020202020204" charset="0"/>
              </a:rPr>
              <a:t>occupancy    </a:t>
            </a: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7 = Sealed / Structurally </a:t>
            </a:r>
            <a:r>
              <a:rPr lang="en-US" dirty="0" smtClean="0">
                <a:latin typeface="Montserrat Light" panose="020B0604020202020204" charset="0"/>
              </a:rPr>
              <a:t>Compromised</a:t>
            </a:r>
            <a:endParaRPr lang="en-US" dirty="0">
              <a:latin typeface="Montserrat Light" panose="020B0604020202020204" charset="0"/>
            </a:endParaRPr>
          </a:p>
        </p:txBody>
      </p:sp>
      <p:sp>
        <p:nvSpPr>
          <p:cNvPr id="7" name="Rectangle 6"/>
          <p:cNvSpPr/>
          <p:nvPr/>
        </p:nvSpPr>
        <p:spPr>
          <a:xfrm>
            <a:off x="4572000" y="2305261"/>
            <a:ext cx="4572000" cy="1815882"/>
          </a:xfrm>
          <a:prstGeom prst="rect">
            <a:avLst/>
          </a:prstGeom>
        </p:spPr>
        <p:txBody>
          <a:bodyPr>
            <a:spAutoFit/>
          </a:bodyPr>
          <a:lstStyle/>
          <a:p>
            <a:r>
              <a:rPr lang="en-US" dirty="0">
                <a:latin typeface="Montserrat Light" panose="020B0604020202020204" charset="0"/>
              </a:rPr>
              <a:t>•</a:t>
            </a:r>
            <a:r>
              <a:rPr lang="en-US" dirty="0" smtClean="0">
                <a:latin typeface="Montserrat Light" panose="020B0604020202020204" charset="0"/>
              </a:rPr>
              <a:t> </a:t>
            </a:r>
            <a:r>
              <a:rPr lang="en-US" b="1" dirty="0" err="1" smtClean="0">
                <a:latin typeface="Montserrat Light" panose="020B0604020202020204" charset="0"/>
              </a:rPr>
              <a:t>interior_condition</a:t>
            </a:r>
            <a:r>
              <a:rPr lang="en-US" dirty="0" smtClean="0">
                <a:latin typeface="Montserrat Light" panose="020B0604020202020204" charset="0"/>
              </a:rPr>
              <a:t> </a:t>
            </a:r>
            <a:r>
              <a:rPr lang="en-US" dirty="0">
                <a:latin typeface="Montserrat Light" panose="020B0604020202020204" charset="0"/>
              </a:rPr>
              <a:t>-&gt; Relates to how the </a:t>
            </a:r>
            <a:r>
              <a:rPr lang="en-US" dirty="0" smtClean="0">
                <a:latin typeface="Montserrat Light" panose="020B0604020202020204" charset="0"/>
              </a:rPr>
              <a:t>interior </a:t>
            </a:r>
            <a:r>
              <a:rPr lang="en-US" dirty="0">
                <a:latin typeface="Montserrat Light" panose="020B0604020202020204" charset="0"/>
              </a:rPr>
              <a:t>appears based on observation.</a:t>
            </a:r>
          </a:p>
          <a:p>
            <a:r>
              <a:rPr lang="en-US" dirty="0" smtClean="0">
                <a:latin typeface="Montserrat Light" panose="020B0604020202020204" charset="0"/>
              </a:rPr>
              <a:t>    - </a:t>
            </a:r>
            <a:r>
              <a:rPr lang="en-US" dirty="0">
                <a:latin typeface="Montserrat Light" panose="020B0604020202020204" charset="0"/>
              </a:rPr>
              <a:t>2 = Newer Construction / Rehabbed </a:t>
            </a:r>
            <a:endParaRPr lang="en-US" dirty="0" smtClean="0">
              <a:latin typeface="Montserrat Light" panose="020B0604020202020204" charset="0"/>
            </a:endParaRP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3 = Above Average </a:t>
            </a:r>
            <a:endParaRPr lang="en-US" dirty="0" smtClean="0">
              <a:latin typeface="Montserrat Light" panose="020B0604020202020204" charset="0"/>
            </a:endParaRP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4 = </a:t>
            </a:r>
            <a:r>
              <a:rPr lang="en-US" dirty="0" smtClean="0">
                <a:latin typeface="Montserrat Light" panose="020B0604020202020204" charset="0"/>
              </a:rPr>
              <a:t>Average</a:t>
            </a:r>
            <a:endParaRPr lang="en-US" dirty="0">
              <a:latin typeface="Montserrat Light" panose="020B0604020202020204" charset="0"/>
            </a:endParaRPr>
          </a:p>
          <a:p>
            <a:r>
              <a:rPr lang="en-US" dirty="0">
                <a:latin typeface="Montserrat Light" panose="020B0604020202020204" charset="0"/>
              </a:rPr>
              <a:t>    - 5 = Below </a:t>
            </a:r>
            <a:r>
              <a:rPr lang="en-US" dirty="0" smtClean="0">
                <a:latin typeface="Montserrat Light" panose="020B0604020202020204" charset="0"/>
              </a:rPr>
              <a:t>Average</a:t>
            </a:r>
            <a:endParaRPr lang="en-US" dirty="0">
              <a:latin typeface="Montserrat Light" panose="020B0604020202020204" charset="0"/>
            </a:endParaRPr>
          </a:p>
          <a:p>
            <a:r>
              <a:rPr lang="en-US" dirty="0">
                <a:latin typeface="Montserrat Light" panose="020B0604020202020204" charset="0"/>
              </a:rPr>
              <a:t>    - 6 = Vacant – No </a:t>
            </a:r>
            <a:r>
              <a:rPr lang="en-US" dirty="0" smtClean="0">
                <a:latin typeface="Montserrat Light" panose="020B0604020202020204" charset="0"/>
              </a:rPr>
              <a:t>occupancy    </a:t>
            </a:r>
          </a:p>
          <a:p>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7 = Sealed / Structurally </a:t>
            </a:r>
            <a:r>
              <a:rPr lang="en-US" dirty="0" smtClean="0">
                <a:latin typeface="Montserrat Light" panose="020B0604020202020204" charset="0"/>
              </a:rPr>
              <a:t>Compromised</a:t>
            </a:r>
            <a:endParaRPr lang="en-US" dirty="0">
              <a:latin typeface="Montserrat Light" panose="020B0604020202020204" charset="0"/>
            </a:endParaRPr>
          </a:p>
        </p:txBody>
      </p:sp>
      <p:sp>
        <p:nvSpPr>
          <p:cNvPr id="8" name="Rectangle 7"/>
          <p:cNvSpPr/>
          <p:nvPr/>
        </p:nvSpPr>
        <p:spPr>
          <a:xfrm>
            <a:off x="268011" y="3576709"/>
            <a:ext cx="2969175" cy="1600438"/>
          </a:xfrm>
          <a:prstGeom prst="rect">
            <a:avLst/>
          </a:prstGeom>
        </p:spPr>
        <p:txBody>
          <a:bodyPr wrap="square">
            <a:spAutoFit/>
          </a:bodyPr>
          <a:lstStyle/>
          <a:p>
            <a:pPr algn="just"/>
            <a:r>
              <a:rPr lang="en-US" dirty="0" smtClean="0">
                <a:latin typeface="Montserrat Light" panose="020B0604020202020204" charset="0"/>
              </a:rPr>
              <a:t>• </a:t>
            </a:r>
            <a:r>
              <a:rPr lang="en-US" b="1" dirty="0" err="1" smtClean="0">
                <a:latin typeface="Montserrat Light" panose="020B0604020202020204" charset="0"/>
              </a:rPr>
              <a:t>garage_type</a:t>
            </a:r>
            <a:endParaRPr lang="en-US" b="1" dirty="0" smtClean="0">
              <a:latin typeface="Montserrat Light" panose="020B0604020202020204" charset="0"/>
            </a:endParaRPr>
          </a:p>
          <a:p>
            <a:pPr algn="just"/>
            <a:r>
              <a:rPr lang="en-US" dirty="0" smtClean="0">
                <a:latin typeface="Montserrat Light" panose="020B0604020202020204" charset="0"/>
              </a:rPr>
              <a:t>   - 0 = None</a:t>
            </a:r>
          </a:p>
          <a:p>
            <a:pPr algn="just"/>
            <a:r>
              <a:rPr lang="en-US" dirty="0" smtClean="0">
                <a:latin typeface="Montserrat Light" panose="020B0604020202020204" charset="0"/>
              </a:rPr>
              <a:t>   - A </a:t>
            </a:r>
            <a:r>
              <a:rPr lang="en-US" dirty="0">
                <a:latin typeface="Montserrat Light" panose="020B0604020202020204" charset="0"/>
              </a:rPr>
              <a:t>= </a:t>
            </a:r>
            <a:r>
              <a:rPr lang="en-US" dirty="0" smtClean="0">
                <a:latin typeface="Montserrat Light" panose="020B0604020202020204" charset="0"/>
              </a:rPr>
              <a:t>Basement / Built In</a:t>
            </a:r>
            <a:endParaRPr lang="en-US" dirty="0">
              <a:latin typeface="Montserrat Light" panose="020B0604020202020204" charset="0"/>
            </a:endParaRPr>
          </a:p>
          <a:p>
            <a:pPr algn="just"/>
            <a:r>
              <a:rPr lang="en-US" dirty="0">
                <a:latin typeface="Montserrat Light" panose="020B0604020202020204" charset="0"/>
              </a:rPr>
              <a:t> </a:t>
            </a:r>
            <a:r>
              <a:rPr lang="en-US" dirty="0" smtClean="0">
                <a:latin typeface="Montserrat Light" panose="020B0604020202020204" charset="0"/>
              </a:rPr>
              <a:t>  - B </a:t>
            </a:r>
            <a:r>
              <a:rPr lang="en-US" dirty="0">
                <a:latin typeface="Montserrat Light" panose="020B0604020202020204" charset="0"/>
              </a:rPr>
              <a:t>= </a:t>
            </a:r>
            <a:r>
              <a:rPr lang="en-US" dirty="0" smtClean="0">
                <a:latin typeface="Montserrat Light" panose="020B0604020202020204" charset="0"/>
              </a:rPr>
              <a:t>Attached Garage</a:t>
            </a:r>
          </a:p>
          <a:p>
            <a:pPr algn="just"/>
            <a:r>
              <a:rPr lang="en-US" dirty="0" smtClean="0">
                <a:latin typeface="Montserrat Light" panose="020B0604020202020204" charset="0"/>
              </a:rPr>
              <a:t>   - C </a:t>
            </a:r>
            <a:r>
              <a:rPr lang="en-US" dirty="0">
                <a:latin typeface="Montserrat Light" panose="020B0604020202020204" charset="0"/>
              </a:rPr>
              <a:t>= </a:t>
            </a:r>
            <a:r>
              <a:rPr lang="en-US" dirty="0" smtClean="0">
                <a:latin typeface="Montserrat Light" panose="020B0604020202020204" charset="0"/>
              </a:rPr>
              <a:t>Detached Garage</a:t>
            </a:r>
            <a:endParaRPr lang="en-US" dirty="0">
              <a:latin typeface="Montserrat Light" panose="020B0604020202020204" charset="0"/>
            </a:endParaRPr>
          </a:p>
          <a:p>
            <a:pPr algn="just"/>
            <a:r>
              <a:rPr lang="en-US" dirty="0">
                <a:latin typeface="Montserrat Light" panose="020B0604020202020204" charset="0"/>
              </a:rPr>
              <a:t>   - </a:t>
            </a:r>
            <a:r>
              <a:rPr lang="en-US" dirty="0" smtClean="0">
                <a:latin typeface="Montserrat Light" panose="020B0604020202020204" charset="0"/>
              </a:rPr>
              <a:t>F </a:t>
            </a:r>
            <a:r>
              <a:rPr lang="en-US" dirty="0">
                <a:latin typeface="Montserrat Light" panose="020B0604020202020204" charset="0"/>
              </a:rPr>
              <a:t>= </a:t>
            </a:r>
            <a:r>
              <a:rPr lang="en-US" dirty="0" smtClean="0">
                <a:latin typeface="Montserrat Light" panose="020B0604020202020204" charset="0"/>
              </a:rPr>
              <a:t>Converted</a:t>
            </a:r>
            <a:endParaRPr lang="en-US" dirty="0">
              <a:latin typeface="Montserrat Light" panose="020B0604020202020204" charset="0"/>
            </a:endParaRPr>
          </a:p>
          <a:p>
            <a:pPr algn="just"/>
            <a:endParaRPr lang="en-US" dirty="0" smtClean="0">
              <a:latin typeface="Montserrat Light" panose="020B0604020202020204" charset="0"/>
            </a:endParaRPr>
          </a:p>
        </p:txBody>
      </p:sp>
    </p:spTree>
    <p:extLst>
      <p:ext uri="{BB962C8B-B14F-4D97-AF65-F5344CB8AC3E}">
        <p14:creationId xmlns:p14="http://schemas.microsoft.com/office/powerpoint/2010/main" val="36269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230" y="354910"/>
            <a:ext cx="3484181" cy="1384995"/>
          </a:xfrm>
          <a:prstGeom prst="rect">
            <a:avLst/>
          </a:prstGeom>
        </p:spPr>
        <p:txBody>
          <a:bodyPr wrap="square">
            <a:spAutoFit/>
          </a:bodyPr>
          <a:lstStyle/>
          <a:p>
            <a:pPr algn="just"/>
            <a:r>
              <a:rPr lang="en-US" dirty="0" smtClean="0">
                <a:latin typeface="Montserrat Light" panose="020B0604020202020204" charset="0"/>
              </a:rPr>
              <a:t>• </a:t>
            </a:r>
            <a:r>
              <a:rPr lang="en-US" b="1" dirty="0" err="1" smtClean="0">
                <a:latin typeface="Montserrat Light" panose="020B0604020202020204" charset="0"/>
              </a:rPr>
              <a:t>parcel_shape</a:t>
            </a:r>
            <a:endParaRPr lang="en-US" dirty="0">
              <a:latin typeface="Montserrat Light" panose="020B0604020202020204" charset="0"/>
            </a:endParaRPr>
          </a:p>
          <a:p>
            <a:pPr algn="just"/>
            <a:r>
              <a:rPr lang="en-US" dirty="0" smtClean="0">
                <a:latin typeface="Montserrat Light" panose="020B0604020202020204" charset="0"/>
              </a:rPr>
              <a:t>    - </a:t>
            </a:r>
            <a:r>
              <a:rPr lang="en-US" dirty="0">
                <a:latin typeface="Montserrat Light" panose="020B0604020202020204" charset="0"/>
              </a:rPr>
              <a:t>A = </a:t>
            </a:r>
            <a:r>
              <a:rPr lang="en-US" dirty="0" smtClean="0">
                <a:latin typeface="Montserrat Light" panose="020B0604020202020204" charset="0"/>
              </a:rPr>
              <a:t>Irregular</a:t>
            </a:r>
            <a:endParaRPr lang="en-US" dirty="0">
              <a:latin typeface="Montserrat Light" panose="020B0604020202020204" charset="0"/>
            </a:endParaRPr>
          </a:p>
          <a:p>
            <a:pPr algn="just"/>
            <a:r>
              <a:rPr lang="en-US" dirty="0">
                <a:latin typeface="Montserrat Light" panose="020B0604020202020204" charset="0"/>
              </a:rPr>
              <a:t>    - B = </a:t>
            </a:r>
            <a:r>
              <a:rPr lang="en-US" dirty="0" smtClean="0">
                <a:latin typeface="Montserrat Light" panose="020B0604020202020204" charset="0"/>
              </a:rPr>
              <a:t>Grossly </a:t>
            </a:r>
          </a:p>
          <a:p>
            <a:pPr algn="just"/>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C = </a:t>
            </a:r>
            <a:r>
              <a:rPr lang="en-US" dirty="0" smtClean="0">
                <a:latin typeface="Montserrat Light" panose="020B0604020202020204" charset="0"/>
              </a:rPr>
              <a:t>Triangular</a:t>
            </a:r>
          </a:p>
          <a:p>
            <a:pPr algn="just"/>
            <a:r>
              <a:rPr lang="en-US" dirty="0">
                <a:latin typeface="Montserrat Light" panose="020B0604020202020204" charset="0"/>
              </a:rPr>
              <a:t> </a:t>
            </a:r>
            <a:r>
              <a:rPr lang="en-US" dirty="0" smtClean="0">
                <a:latin typeface="Montserrat Light" panose="020B0604020202020204" charset="0"/>
              </a:rPr>
              <a:t>   - </a:t>
            </a:r>
            <a:r>
              <a:rPr lang="en-US" dirty="0">
                <a:latin typeface="Montserrat Light" panose="020B0604020202020204" charset="0"/>
              </a:rPr>
              <a:t>D = </a:t>
            </a:r>
            <a:r>
              <a:rPr lang="en-US" dirty="0" smtClean="0">
                <a:latin typeface="Montserrat Light" panose="020B0604020202020204" charset="0"/>
              </a:rPr>
              <a:t>Right of Way</a:t>
            </a:r>
            <a:endParaRPr lang="en-US" dirty="0">
              <a:latin typeface="Montserrat Light" panose="020B0604020202020204" charset="0"/>
            </a:endParaRPr>
          </a:p>
          <a:p>
            <a:pPr algn="just"/>
            <a:r>
              <a:rPr lang="en-US" dirty="0">
                <a:latin typeface="Montserrat Light" panose="020B0604020202020204" charset="0"/>
              </a:rPr>
              <a:t>    - E =  </a:t>
            </a:r>
            <a:r>
              <a:rPr lang="en-US" dirty="0" smtClean="0">
                <a:latin typeface="Montserrat Light" panose="020B0604020202020204" charset="0"/>
              </a:rPr>
              <a:t>Rectangular</a:t>
            </a:r>
          </a:p>
        </p:txBody>
      </p:sp>
      <p:sp>
        <p:nvSpPr>
          <p:cNvPr id="5" name="Rectangle 4"/>
          <p:cNvSpPr/>
          <p:nvPr/>
        </p:nvSpPr>
        <p:spPr>
          <a:xfrm>
            <a:off x="298230" y="2539003"/>
            <a:ext cx="2969175" cy="1600438"/>
          </a:xfrm>
          <a:prstGeom prst="rect">
            <a:avLst/>
          </a:prstGeom>
        </p:spPr>
        <p:txBody>
          <a:bodyPr wrap="square">
            <a:spAutoFit/>
          </a:bodyPr>
          <a:lstStyle/>
          <a:p>
            <a:pPr algn="just"/>
            <a:r>
              <a:rPr lang="en-US" dirty="0" smtClean="0">
                <a:latin typeface="Montserrat Light" panose="020B0604020202020204" charset="0"/>
              </a:rPr>
              <a:t>• </a:t>
            </a:r>
            <a:r>
              <a:rPr lang="en-US" b="1" dirty="0" smtClean="0">
                <a:latin typeface="Montserrat Light" panose="020B0604020202020204" charset="0"/>
              </a:rPr>
              <a:t>topography</a:t>
            </a:r>
          </a:p>
          <a:p>
            <a:pPr algn="just"/>
            <a:r>
              <a:rPr lang="en-US" dirty="0">
                <a:latin typeface="Montserrat Light" panose="020B0604020202020204" charset="0"/>
              </a:rPr>
              <a:t>   </a:t>
            </a:r>
            <a:r>
              <a:rPr lang="en-US" dirty="0" smtClean="0">
                <a:latin typeface="Montserrat Light" panose="020B0604020202020204" charset="0"/>
              </a:rPr>
              <a:t> - A = </a:t>
            </a:r>
            <a:r>
              <a:rPr lang="en-US" dirty="0">
                <a:latin typeface="Montserrat Light" panose="020B0604020202020204" charset="0"/>
              </a:rPr>
              <a:t>Above Street Level </a:t>
            </a:r>
          </a:p>
          <a:p>
            <a:pPr algn="just"/>
            <a:r>
              <a:rPr lang="en-US" dirty="0">
                <a:latin typeface="Montserrat Light" panose="020B0604020202020204" charset="0"/>
              </a:rPr>
              <a:t>    - </a:t>
            </a:r>
            <a:r>
              <a:rPr lang="en-US" dirty="0" smtClean="0">
                <a:latin typeface="Montserrat Light" panose="020B0604020202020204" charset="0"/>
              </a:rPr>
              <a:t>B </a:t>
            </a:r>
            <a:r>
              <a:rPr lang="en-US" dirty="0">
                <a:latin typeface="Montserrat Light" panose="020B0604020202020204" charset="0"/>
              </a:rPr>
              <a:t>= Below Street Level</a:t>
            </a:r>
          </a:p>
          <a:p>
            <a:pPr algn="just"/>
            <a:r>
              <a:rPr lang="en-US" dirty="0">
                <a:latin typeface="Montserrat Light" panose="020B0604020202020204" charset="0"/>
              </a:rPr>
              <a:t>    - </a:t>
            </a:r>
            <a:r>
              <a:rPr lang="en-US" dirty="0" smtClean="0">
                <a:latin typeface="Montserrat Light" panose="020B0604020202020204" charset="0"/>
              </a:rPr>
              <a:t>C = Flood </a:t>
            </a:r>
            <a:r>
              <a:rPr lang="en-US" dirty="0">
                <a:latin typeface="Montserrat Light" panose="020B0604020202020204" charset="0"/>
              </a:rPr>
              <a:t>Plain   </a:t>
            </a:r>
          </a:p>
          <a:p>
            <a:pPr algn="just"/>
            <a:r>
              <a:rPr lang="en-US" dirty="0">
                <a:latin typeface="Montserrat Light" panose="020B0604020202020204" charset="0"/>
              </a:rPr>
              <a:t>  </a:t>
            </a:r>
            <a:r>
              <a:rPr lang="en-US" dirty="0" smtClean="0">
                <a:latin typeface="Montserrat Light" panose="020B0604020202020204" charset="0"/>
              </a:rPr>
              <a:t>  - D </a:t>
            </a:r>
            <a:r>
              <a:rPr lang="en-US" dirty="0">
                <a:latin typeface="Montserrat Light" panose="020B0604020202020204" charset="0"/>
              </a:rPr>
              <a:t>= Rocky </a:t>
            </a:r>
          </a:p>
          <a:p>
            <a:pPr algn="just"/>
            <a:r>
              <a:rPr lang="en-US" dirty="0" smtClean="0">
                <a:latin typeface="Montserrat Light" panose="020B0604020202020204" charset="0"/>
              </a:rPr>
              <a:t>    - E </a:t>
            </a:r>
            <a:r>
              <a:rPr lang="en-US" dirty="0">
                <a:latin typeface="Montserrat Light" panose="020B0604020202020204" charset="0"/>
              </a:rPr>
              <a:t>= </a:t>
            </a:r>
            <a:r>
              <a:rPr lang="en-US" dirty="0" smtClean="0">
                <a:latin typeface="Montserrat Light" panose="020B0604020202020204" charset="0"/>
              </a:rPr>
              <a:t>Not Identified</a:t>
            </a:r>
            <a:endParaRPr lang="en-US" dirty="0">
              <a:latin typeface="Montserrat Light" panose="020B0604020202020204" charset="0"/>
            </a:endParaRPr>
          </a:p>
          <a:p>
            <a:pPr algn="just"/>
            <a:r>
              <a:rPr lang="en-US" dirty="0" smtClean="0">
                <a:latin typeface="Montserrat Light" panose="020B0604020202020204" charset="0"/>
              </a:rPr>
              <a:t>    - F </a:t>
            </a:r>
            <a:r>
              <a:rPr lang="en-US" dirty="0">
                <a:latin typeface="Montserrat Light" panose="020B0604020202020204" charset="0"/>
              </a:rPr>
              <a:t>= </a:t>
            </a:r>
            <a:r>
              <a:rPr lang="en-US" dirty="0" smtClean="0">
                <a:latin typeface="Montserrat Light" panose="020B0604020202020204" charset="0"/>
              </a:rPr>
              <a:t>Level</a:t>
            </a:r>
            <a:endParaRPr lang="en-US" dirty="0">
              <a:latin typeface="Montserrat Light" panose="020B0604020202020204" charset="0"/>
            </a:endParaRPr>
          </a:p>
        </p:txBody>
      </p:sp>
      <p:sp>
        <p:nvSpPr>
          <p:cNvPr id="6" name="Rectangle 5"/>
          <p:cNvSpPr/>
          <p:nvPr/>
        </p:nvSpPr>
        <p:spPr>
          <a:xfrm>
            <a:off x="2756341" y="2539003"/>
            <a:ext cx="4572000" cy="2031325"/>
          </a:xfrm>
          <a:prstGeom prst="rect">
            <a:avLst/>
          </a:prstGeom>
        </p:spPr>
        <p:txBody>
          <a:bodyPr>
            <a:spAutoFit/>
          </a:bodyPr>
          <a:lstStyle/>
          <a:p>
            <a:r>
              <a:rPr lang="en-US" dirty="0">
                <a:latin typeface="Montserrat Light" panose="020B0604020202020204" charset="0"/>
              </a:rPr>
              <a:t>•</a:t>
            </a:r>
            <a:r>
              <a:rPr lang="en-US" dirty="0" smtClean="0">
                <a:latin typeface="Montserrat Light" panose="020B0604020202020204" charset="0"/>
              </a:rPr>
              <a:t> </a:t>
            </a:r>
            <a:r>
              <a:rPr lang="en-US" b="1" dirty="0" err="1" smtClean="0">
                <a:latin typeface="Montserrat Light" panose="020B0604020202020204" charset="0"/>
              </a:rPr>
              <a:t>view_type</a:t>
            </a:r>
            <a:r>
              <a:rPr lang="en-US" dirty="0" smtClean="0">
                <a:latin typeface="Montserrat Light" panose="020B0604020202020204" charset="0"/>
              </a:rPr>
              <a:t> </a:t>
            </a:r>
          </a:p>
          <a:p>
            <a:r>
              <a:rPr lang="en-US" dirty="0" smtClean="0">
                <a:latin typeface="Montserrat Light" panose="020B0604020202020204" charset="0"/>
              </a:rPr>
              <a:t>    - </a:t>
            </a:r>
            <a:r>
              <a:rPr lang="en-US" dirty="0">
                <a:latin typeface="Montserrat Light" panose="020B0604020202020204" charset="0"/>
              </a:rPr>
              <a:t>I = Typical / Other.</a:t>
            </a:r>
          </a:p>
          <a:p>
            <a:r>
              <a:rPr lang="en-US" dirty="0">
                <a:latin typeface="Montserrat Light" panose="020B0604020202020204" charset="0"/>
              </a:rPr>
              <a:t>    - 0 = Not Applicable.</a:t>
            </a:r>
          </a:p>
          <a:p>
            <a:r>
              <a:rPr lang="en-US" dirty="0">
                <a:latin typeface="Montserrat Light" panose="020B0604020202020204" charset="0"/>
              </a:rPr>
              <a:t>    - </a:t>
            </a:r>
            <a:r>
              <a:rPr lang="en-US" dirty="0" smtClean="0">
                <a:latin typeface="Montserrat Light" panose="020B0604020202020204" charset="0"/>
              </a:rPr>
              <a:t>A </a:t>
            </a:r>
            <a:r>
              <a:rPr lang="en-US" dirty="0">
                <a:latin typeface="Montserrat Light" panose="020B0604020202020204" charset="0"/>
              </a:rPr>
              <a:t>= Cityscape / Skyline </a:t>
            </a:r>
          </a:p>
          <a:p>
            <a:r>
              <a:rPr lang="en-US" dirty="0">
                <a:latin typeface="Montserrat Light" panose="020B0604020202020204" charset="0"/>
              </a:rPr>
              <a:t>    - </a:t>
            </a:r>
            <a:r>
              <a:rPr lang="en-US" dirty="0" smtClean="0">
                <a:latin typeface="Montserrat Light" panose="020B0604020202020204" charset="0"/>
              </a:rPr>
              <a:t>B </a:t>
            </a:r>
            <a:r>
              <a:rPr lang="en-US" dirty="0">
                <a:latin typeface="Montserrat Light" panose="020B0604020202020204" charset="0"/>
              </a:rPr>
              <a:t>= Flowing Water </a:t>
            </a:r>
          </a:p>
          <a:p>
            <a:r>
              <a:rPr lang="en-US" dirty="0">
                <a:latin typeface="Montserrat Light" panose="020B0604020202020204" charset="0"/>
              </a:rPr>
              <a:t>    - </a:t>
            </a:r>
            <a:r>
              <a:rPr lang="en-US" dirty="0" smtClean="0">
                <a:latin typeface="Montserrat Light" panose="020B0604020202020204" charset="0"/>
              </a:rPr>
              <a:t>C </a:t>
            </a:r>
            <a:r>
              <a:rPr lang="en-US" dirty="0">
                <a:latin typeface="Montserrat Light" panose="020B0604020202020204" charset="0"/>
              </a:rPr>
              <a:t>= Park/Green Area</a:t>
            </a:r>
          </a:p>
          <a:p>
            <a:r>
              <a:rPr lang="en-US" dirty="0" smtClean="0">
                <a:latin typeface="Montserrat Light" panose="020B0604020202020204" charset="0"/>
              </a:rPr>
              <a:t>    - D </a:t>
            </a:r>
            <a:r>
              <a:rPr lang="en-US" dirty="0">
                <a:latin typeface="Montserrat Light" panose="020B0604020202020204" charset="0"/>
              </a:rPr>
              <a:t>= </a:t>
            </a:r>
            <a:r>
              <a:rPr lang="en-US" dirty="0" smtClean="0">
                <a:latin typeface="Montserrat Light" panose="020B0604020202020204" charset="0"/>
              </a:rPr>
              <a:t>Commercial</a:t>
            </a:r>
            <a:endParaRPr lang="en-US" dirty="0">
              <a:latin typeface="Montserrat Light" panose="020B0604020202020204" charset="0"/>
            </a:endParaRPr>
          </a:p>
          <a:p>
            <a:r>
              <a:rPr lang="en-US" dirty="0" smtClean="0">
                <a:latin typeface="Montserrat Light" panose="020B0604020202020204" charset="0"/>
              </a:rPr>
              <a:t>    - E </a:t>
            </a:r>
            <a:r>
              <a:rPr lang="en-US" dirty="0">
                <a:latin typeface="Montserrat Light" panose="020B0604020202020204" charset="0"/>
              </a:rPr>
              <a:t>= </a:t>
            </a:r>
            <a:r>
              <a:rPr lang="en-US" dirty="0" smtClean="0">
                <a:latin typeface="Montserrat Light" panose="020B0604020202020204" charset="0"/>
              </a:rPr>
              <a:t>Industrial</a:t>
            </a:r>
            <a:endParaRPr lang="en-US" dirty="0">
              <a:latin typeface="Montserrat Light" panose="020B0604020202020204" charset="0"/>
            </a:endParaRPr>
          </a:p>
          <a:p>
            <a:r>
              <a:rPr lang="en-US" dirty="0" smtClean="0">
                <a:latin typeface="Montserrat Light" panose="020B0604020202020204" charset="0"/>
              </a:rPr>
              <a:t>    - H </a:t>
            </a:r>
            <a:r>
              <a:rPr lang="en-US" dirty="0">
                <a:latin typeface="Montserrat Light" panose="020B0604020202020204" charset="0"/>
              </a:rPr>
              <a:t>= E</a:t>
            </a:r>
            <a:r>
              <a:rPr lang="en-US" dirty="0" smtClean="0">
                <a:latin typeface="Montserrat Light" panose="020B0604020202020204" charset="0"/>
              </a:rPr>
              <a:t>difice</a:t>
            </a:r>
            <a:endParaRPr lang="en-US" dirty="0">
              <a:latin typeface="Montserrat Light" panose="020B0604020202020204" charset="0"/>
            </a:endParaRPr>
          </a:p>
        </p:txBody>
      </p:sp>
      <p:sp>
        <p:nvSpPr>
          <p:cNvPr id="9" name="Rectangle 8"/>
          <p:cNvSpPr/>
          <p:nvPr/>
        </p:nvSpPr>
        <p:spPr>
          <a:xfrm>
            <a:off x="2638098" y="354910"/>
            <a:ext cx="4183116" cy="2031325"/>
          </a:xfrm>
          <a:prstGeom prst="rect">
            <a:avLst/>
          </a:prstGeom>
        </p:spPr>
        <p:txBody>
          <a:bodyPr wrap="square">
            <a:spAutoFit/>
          </a:bodyPr>
          <a:lstStyle/>
          <a:p>
            <a:pPr algn="just"/>
            <a:r>
              <a:rPr lang="en-US" dirty="0" smtClean="0">
                <a:latin typeface="Montserrat Light" panose="020B0604020202020204" charset="0"/>
              </a:rPr>
              <a:t>• </a:t>
            </a:r>
            <a:r>
              <a:rPr lang="en-US" b="1" dirty="0" err="1" smtClean="0">
                <a:latin typeface="Montserrat Light" panose="020B0604020202020204" charset="0"/>
              </a:rPr>
              <a:t>type_heater</a:t>
            </a:r>
            <a:endParaRPr lang="en-US" b="1" dirty="0" smtClean="0">
              <a:latin typeface="Montserrat Light" panose="020B0604020202020204" charset="0"/>
            </a:endParaRPr>
          </a:p>
          <a:p>
            <a:pPr algn="just"/>
            <a:r>
              <a:rPr lang="en-US" dirty="0">
                <a:latin typeface="Montserrat Light" panose="020B0604020202020204" charset="0"/>
              </a:rPr>
              <a:t>   </a:t>
            </a:r>
            <a:r>
              <a:rPr lang="en-US" dirty="0" smtClean="0">
                <a:latin typeface="Montserrat Light" panose="020B0604020202020204" charset="0"/>
              </a:rPr>
              <a:t> - A = Hot Air (ducts)</a:t>
            </a:r>
            <a:endParaRPr lang="en-US" dirty="0">
              <a:latin typeface="Montserrat Light" panose="020B0604020202020204" charset="0"/>
            </a:endParaRPr>
          </a:p>
          <a:p>
            <a:pPr algn="just"/>
            <a:r>
              <a:rPr lang="en-US" dirty="0">
                <a:latin typeface="Montserrat Light" panose="020B0604020202020204" charset="0"/>
              </a:rPr>
              <a:t>    - </a:t>
            </a:r>
            <a:r>
              <a:rPr lang="en-US" dirty="0" smtClean="0">
                <a:latin typeface="Montserrat Light" panose="020B0604020202020204" charset="0"/>
              </a:rPr>
              <a:t>B </a:t>
            </a:r>
            <a:r>
              <a:rPr lang="en-US" dirty="0">
                <a:latin typeface="Montserrat Light" panose="020B0604020202020204" charset="0"/>
              </a:rPr>
              <a:t>= </a:t>
            </a:r>
            <a:r>
              <a:rPr lang="en-US" dirty="0" smtClean="0">
                <a:latin typeface="Montserrat Light" panose="020B0604020202020204" charset="0"/>
              </a:rPr>
              <a:t>Hot Water (Radiators or Baseboards) </a:t>
            </a:r>
          </a:p>
          <a:p>
            <a:pPr algn="just"/>
            <a:r>
              <a:rPr lang="en-US" dirty="0">
                <a:latin typeface="Montserrat Light" panose="020B0604020202020204" charset="0"/>
              </a:rPr>
              <a:t> </a:t>
            </a:r>
            <a:r>
              <a:rPr lang="en-US" dirty="0" smtClean="0">
                <a:latin typeface="Montserrat Light" panose="020B0604020202020204" charset="0"/>
              </a:rPr>
              <a:t>   - C = Electric Baseboard</a:t>
            </a:r>
            <a:endParaRPr lang="en-US" dirty="0">
              <a:latin typeface="Montserrat Light" panose="020B0604020202020204" charset="0"/>
            </a:endParaRPr>
          </a:p>
          <a:p>
            <a:pPr algn="just"/>
            <a:r>
              <a:rPr lang="en-US" dirty="0">
                <a:latin typeface="Montserrat Light" panose="020B0604020202020204" charset="0"/>
              </a:rPr>
              <a:t>  </a:t>
            </a:r>
            <a:r>
              <a:rPr lang="en-US" dirty="0" smtClean="0">
                <a:latin typeface="Montserrat Light" panose="020B0604020202020204" charset="0"/>
              </a:rPr>
              <a:t>  - D </a:t>
            </a:r>
            <a:r>
              <a:rPr lang="en-US" dirty="0">
                <a:latin typeface="Montserrat Light" panose="020B0604020202020204" charset="0"/>
              </a:rPr>
              <a:t>= </a:t>
            </a:r>
            <a:r>
              <a:rPr lang="en-US" dirty="0" smtClean="0">
                <a:latin typeface="Montserrat Light" panose="020B0604020202020204" charset="0"/>
              </a:rPr>
              <a:t>Heat pump (outside unit) </a:t>
            </a:r>
            <a:endParaRPr lang="en-US" dirty="0">
              <a:latin typeface="Montserrat Light" panose="020B0604020202020204" charset="0"/>
            </a:endParaRPr>
          </a:p>
          <a:p>
            <a:pPr algn="just"/>
            <a:r>
              <a:rPr lang="en-US" dirty="0" smtClean="0">
                <a:latin typeface="Montserrat Light" panose="020B0604020202020204" charset="0"/>
              </a:rPr>
              <a:t>    - E </a:t>
            </a:r>
            <a:r>
              <a:rPr lang="en-US" dirty="0">
                <a:latin typeface="Montserrat Light" panose="020B0604020202020204" charset="0"/>
              </a:rPr>
              <a:t>= </a:t>
            </a:r>
            <a:r>
              <a:rPr lang="en-US" dirty="0" smtClean="0">
                <a:latin typeface="Montserrat Light" panose="020B0604020202020204" charset="0"/>
              </a:rPr>
              <a:t>Other</a:t>
            </a:r>
            <a:endParaRPr lang="en-US" dirty="0">
              <a:latin typeface="Montserrat Light" panose="020B0604020202020204" charset="0"/>
            </a:endParaRPr>
          </a:p>
          <a:p>
            <a:pPr algn="just"/>
            <a:r>
              <a:rPr lang="en-US" dirty="0" smtClean="0">
                <a:latin typeface="Montserrat Light" panose="020B0604020202020204" charset="0"/>
              </a:rPr>
              <a:t>    - G </a:t>
            </a:r>
            <a:r>
              <a:rPr lang="en-US" dirty="0">
                <a:latin typeface="Montserrat Light" panose="020B0604020202020204" charset="0"/>
              </a:rPr>
              <a:t>= </a:t>
            </a:r>
            <a:r>
              <a:rPr lang="en-US" dirty="0" smtClean="0">
                <a:latin typeface="Montserrat Light" panose="020B0604020202020204" charset="0"/>
              </a:rPr>
              <a:t>Radiant</a:t>
            </a:r>
          </a:p>
          <a:p>
            <a:pPr algn="just"/>
            <a:r>
              <a:rPr lang="en-US" dirty="0">
                <a:latin typeface="Montserrat Light" panose="020B0604020202020204" charset="0"/>
              </a:rPr>
              <a:t> </a:t>
            </a:r>
            <a:r>
              <a:rPr lang="en-US" dirty="0" smtClean="0">
                <a:latin typeface="Montserrat Light" panose="020B0604020202020204" charset="0"/>
              </a:rPr>
              <a:t>   - H = Undetermined</a:t>
            </a:r>
          </a:p>
          <a:p>
            <a:pPr algn="just"/>
            <a:r>
              <a:rPr lang="en-US" dirty="0">
                <a:latin typeface="Montserrat Light" panose="020B0604020202020204" charset="0"/>
              </a:rPr>
              <a:t> </a:t>
            </a:r>
            <a:r>
              <a:rPr lang="en-US" dirty="0" smtClean="0">
                <a:latin typeface="Montserrat Light" panose="020B0604020202020204" charset="0"/>
              </a:rPr>
              <a:t>   - 0 = None</a:t>
            </a:r>
            <a:endParaRPr lang="en-US" dirty="0">
              <a:latin typeface="Montserrat Light" panose="020B0604020202020204" charset="0"/>
            </a:endParaRPr>
          </a:p>
        </p:txBody>
      </p:sp>
      <p:sp>
        <p:nvSpPr>
          <p:cNvPr id="2" name="Rectangle 1"/>
          <p:cNvSpPr/>
          <p:nvPr/>
        </p:nvSpPr>
        <p:spPr>
          <a:xfrm>
            <a:off x="6685905" y="354910"/>
            <a:ext cx="4572000" cy="4401205"/>
          </a:xfrm>
          <a:prstGeom prst="rect">
            <a:avLst/>
          </a:prstGeom>
        </p:spPr>
        <p:txBody>
          <a:bodyPr>
            <a:spAutoFit/>
          </a:bodyPr>
          <a:lstStyle/>
          <a:p>
            <a:r>
              <a:rPr lang="en-US" dirty="0" smtClean="0">
                <a:latin typeface="Montserrat Light" panose="020B0604020202020204" charset="0"/>
              </a:rPr>
              <a:t>• </a:t>
            </a:r>
            <a:r>
              <a:rPr lang="en-US" b="1" dirty="0" err="1" smtClean="0">
                <a:latin typeface="Montserrat Light" panose="020B0604020202020204" charset="0"/>
              </a:rPr>
              <a:t>street_designation</a:t>
            </a:r>
            <a:endParaRPr lang="en-US" dirty="0" smtClean="0">
              <a:latin typeface="Montserrat Light" panose="020B0604020202020204" charset="0"/>
            </a:endParaRPr>
          </a:p>
          <a:p>
            <a:pPr marL="285750" lvl="1" indent="-285750">
              <a:buFontTx/>
              <a:buChar char="-"/>
            </a:pPr>
            <a:r>
              <a:rPr lang="en-US" dirty="0" smtClean="0">
                <a:latin typeface="Montserrat Light" panose="020B0604020202020204" charset="0"/>
              </a:rPr>
              <a:t>ALY </a:t>
            </a:r>
            <a:r>
              <a:rPr lang="en-US" dirty="0">
                <a:latin typeface="Montserrat Light" panose="020B0604020202020204" charset="0"/>
              </a:rPr>
              <a:t>- </a:t>
            </a:r>
            <a:r>
              <a:rPr lang="en-US" dirty="0" smtClean="0">
                <a:latin typeface="Montserrat Light" panose="020B0604020202020204" charset="0"/>
              </a:rPr>
              <a:t>Alley </a:t>
            </a:r>
          </a:p>
          <a:p>
            <a:pPr marL="285750" lvl="1" indent="-285750">
              <a:buFontTx/>
              <a:buChar char="-"/>
            </a:pPr>
            <a:r>
              <a:rPr lang="en-US" dirty="0" smtClean="0">
                <a:latin typeface="Montserrat Light" panose="020B0604020202020204" charset="0"/>
              </a:rPr>
              <a:t>AVE </a:t>
            </a:r>
            <a:r>
              <a:rPr lang="en-US" dirty="0">
                <a:latin typeface="Montserrat Light" panose="020B0604020202020204" charset="0"/>
              </a:rPr>
              <a:t>- Avenue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BLV </a:t>
            </a:r>
            <a:r>
              <a:rPr lang="en-US" dirty="0">
                <a:latin typeface="Montserrat Light" panose="020B0604020202020204" charset="0"/>
              </a:rPr>
              <a:t>- Boulevard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CIR </a:t>
            </a:r>
            <a:r>
              <a:rPr lang="en-US" dirty="0">
                <a:latin typeface="Montserrat Light" panose="020B0604020202020204" charset="0"/>
              </a:rPr>
              <a:t>- Circle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CT </a:t>
            </a:r>
            <a:r>
              <a:rPr lang="en-US" dirty="0">
                <a:latin typeface="Montserrat Light" panose="020B0604020202020204" charset="0"/>
              </a:rPr>
              <a:t>- Court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DR </a:t>
            </a:r>
            <a:r>
              <a:rPr lang="en-US" dirty="0">
                <a:latin typeface="Montserrat Light" panose="020B0604020202020204" charset="0"/>
              </a:rPr>
              <a:t>- Drive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HTS - Heights</a:t>
            </a:r>
          </a:p>
          <a:p>
            <a:pPr marL="285750" indent="-285750">
              <a:buFontTx/>
              <a:buChar char="-"/>
            </a:pPr>
            <a:r>
              <a:rPr lang="en-US" dirty="0" smtClean="0">
                <a:latin typeface="Montserrat Light" panose="020B0604020202020204" charset="0"/>
              </a:rPr>
              <a:t>LN </a:t>
            </a:r>
            <a:r>
              <a:rPr lang="en-US" dirty="0">
                <a:latin typeface="Montserrat Light" panose="020B0604020202020204" charset="0"/>
              </a:rPr>
              <a:t>- Lane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MEW </a:t>
            </a:r>
            <a:r>
              <a:rPr lang="en-US" dirty="0">
                <a:latin typeface="Montserrat Light" panose="020B0604020202020204" charset="0"/>
              </a:rPr>
              <a:t>- Mews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PK – Park</a:t>
            </a:r>
          </a:p>
          <a:p>
            <a:pPr marL="285750" indent="-285750">
              <a:buFontTx/>
              <a:buChar char="-"/>
            </a:pPr>
            <a:r>
              <a:rPr lang="en-US" dirty="0" smtClean="0">
                <a:latin typeface="Montserrat Light" panose="020B0604020202020204" charset="0"/>
              </a:rPr>
              <a:t>PKY </a:t>
            </a:r>
            <a:r>
              <a:rPr lang="en-US" dirty="0">
                <a:latin typeface="Montserrat Light" panose="020B0604020202020204" charset="0"/>
              </a:rPr>
              <a:t>- Parkway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PL </a:t>
            </a:r>
            <a:r>
              <a:rPr lang="en-US" dirty="0">
                <a:latin typeface="Montserrat Light" panose="020B0604020202020204" charset="0"/>
              </a:rPr>
              <a:t>- Place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PLZ </a:t>
            </a:r>
            <a:r>
              <a:rPr lang="en-US" dirty="0">
                <a:latin typeface="Montserrat Light" panose="020B0604020202020204" charset="0"/>
              </a:rPr>
              <a:t>- Plaza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RD </a:t>
            </a:r>
            <a:r>
              <a:rPr lang="en-US" dirty="0">
                <a:latin typeface="Montserrat Light" panose="020B0604020202020204" charset="0"/>
              </a:rPr>
              <a:t>- Road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ROW </a:t>
            </a:r>
            <a:r>
              <a:rPr lang="en-US" dirty="0">
                <a:latin typeface="Montserrat Light" panose="020B0604020202020204" charset="0"/>
              </a:rPr>
              <a:t>- Roadway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SQ </a:t>
            </a:r>
            <a:r>
              <a:rPr lang="en-US" dirty="0">
                <a:latin typeface="Montserrat Light" panose="020B0604020202020204" charset="0"/>
              </a:rPr>
              <a:t>- Square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ST </a:t>
            </a:r>
            <a:r>
              <a:rPr lang="en-US" dirty="0">
                <a:latin typeface="Montserrat Light" panose="020B0604020202020204" charset="0"/>
              </a:rPr>
              <a:t>- Street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TR </a:t>
            </a:r>
            <a:r>
              <a:rPr lang="en-US" dirty="0">
                <a:latin typeface="Montserrat Light" panose="020B0604020202020204" charset="0"/>
              </a:rPr>
              <a:t>- Terrace </a:t>
            </a:r>
            <a:endParaRPr lang="en-US" dirty="0" smtClean="0">
              <a:latin typeface="Montserrat Light" panose="020B0604020202020204" charset="0"/>
            </a:endParaRPr>
          </a:p>
          <a:p>
            <a:pPr marL="285750" indent="-285750">
              <a:buFontTx/>
              <a:buChar char="-"/>
            </a:pPr>
            <a:r>
              <a:rPr lang="en-US" dirty="0" smtClean="0">
                <a:latin typeface="Montserrat Light" panose="020B0604020202020204" charset="0"/>
              </a:rPr>
              <a:t>WAY </a:t>
            </a:r>
            <a:r>
              <a:rPr lang="en-US" dirty="0">
                <a:latin typeface="Montserrat Light" panose="020B0604020202020204" charset="0"/>
              </a:rPr>
              <a:t>- </a:t>
            </a:r>
            <a:r>
              <a:rPr lang="en-US" dirty="0" smtClean="0">
                <a:latin typeface="Montserrat Light" panose="020B0604020202020204" charset="0"/>
              </a:rPr>
              <a:t>Way</a:t>
            </a:r>
            <a:endParaRPr lang="en-US" dirty="0">
              <a:latin typeface="Montserrat Light" panose="020B0604020202020204" charset="0"/>
            </a:endParaRPr>
          </a:p>
        </p:txBody>
      </p:sp>
    </p:spTree>
    <p:extLst>
      <p:ext uri="{BB962C8B-B14F-4D97-AF65-F5344CB8AC3E}">
        <p14:creationId xmlns:p14="http://schemas.microsoft.com/office/powerpoint/2010/main" val="9639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842011" y="2275530"/>
            <a:ext cx="5326046"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bg1"/>
                </a:solidFill>
                <a:latin typeface="Montserrat Black" panose="020B0604020202020204" charset="0"/>
              </a:rPr>
              <a:t>EXPLORATORY DATA ANALYSIS</a:t>
            </a:r>
          </a:p>
          <a:p>
            <a:pPr algn="ctr"/>
            <a:r>
              <a:rPr lang="en-US" sz="2400" dirty="0" smtClean="0">
                <a:solidFill>
                  <a:schemeClr val="bg1"/>
                </a:solidFill>
                <a:latin typeface="Montserrat Black" panose="020B0604020202020204" charset="0"/>
              </a:rPr>
              <a:t>(REGRESSION)</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11074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1034100"/>
            <a:ext cx="8219090" cy="3916316"/>
          </a:xfrm>
          <a:prstGeom prst="rect">
            <a:avLst/>
          </a:prstGeom>
        </p:spPr>
      </p:pic>
    </p:spTree>
    <p:extLst>
      <p:ext uri="{BB962C8B-B14F-4D97-AF65-F5344CB8AC3E}">
        <p14:creationId xmlns:p14="http://schemas.microsoft.com/office/powerpoint/2010/main" val="14612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1A5AC6-679E-48F3-9DB5-AE037D6155D4}"/>
              </a:ext>
            </a:extLst>
          </p:cNvPr>
          <p:cNvSpPr/>
          <p:nvPr/>
        </p:nvSpPr>
        <p:spPr>
          <a:xfrm>
            <a:off x="0" y="0"/>
            <a:ext cx="4784651" cy="5143500"/>
          </a:xfrm>
          <a:prstGeom prst="rect">
            <a:avLst/>
          </a:prstGeom>
          <a:solidFill>
            <a:srgbClr val="74C1B9"/>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3" name="Picture 22">
            <a:extLst>
              <a:ext uri="{FF2B5EF4-FFF2-40B4-BE49-F238E27FC236}">
                <a16:creationId xmlns:a16="http://schemas.microsoft.com/office/drawing/2014/main" id="{4F1EA08A-F71E-4115-A221-F7C918BB8231}"/>
              </a:ext>
            </a:extLst>
          </p:cNvPr>
          <p:cNvPicPr>
            <a:picLocks noChangeAspect="1"/>
          </p:cNvPicPr>
          <p:nvPr/>
        </p:nvPicPr>
        <p:blipFill>
          <a:blip r:embed="rId2"/>
          <a:stretch>
            <a:fillRect/>
          </a:stretch>
        </p:blipFill>
        <p:spPr>
          <a:xfrm>
            <a:off x="4784650" y="0"/>
            <a:ext cx="4359349" cy="5143500"/>
          </a:xfrm>
          <a:prstGeom prst="rect">
            <a:avLst/>
          </a:prstGeom>
        </p:spPr>
      </p:pic>
      <p:sp>
        <p:nvSpPr>
          <p:cNvPr id="24" name="TextBox 23">
            <a:extLst>
              <a:ext uri="{FF2B5EF4-FFF2-40B4-BE49-F238E27FC236}">
                <a16:creationId xmlns:a16="http://schemas.microsoft.com/office/drawing/2014/main" id="{33BA9661-5FE6-4282-8F74-7A45FA30CF79}"/>
              </a:ext>
            </a:extLst>
          </p:cNvPr>
          <p:cNvSpPr txBox="1"/>
          <p:nvPr/>
        </p:nvSpPr>
        <p:spPr>
          <a:xfrm>
            <a:off x="446760" y="1940353"/>
            <a:ext cx="3522921" cy="2769989"/>
          </a:xfrm>
          <a:prstGeom prst="rect">
            <a:avLst/>
          </a:prstGeom>
          <a:noFill/>
        </p:spPr>
        <p:txBody>
          <a:bodyPr wrap="square" rtlCol="0">
            <a:spAutoFit/>
          </a:bodyPr>
          <a:lstStyle/>
          <a:p>
            <a:endParaRPr lang="en-ID" dirty="0">
              <a:solidFill>
                <a:schemeClr val="bg1"/>
              </a:solidFill>
              <a:latin typeface="Montserrat Light" panose="020B0604020202020204" charset="0"/>
            </a:endParaRPr>
          </a:p>
          <a:p>
            <a:pPr marL="342900" indent="-342900">
              <a:buFont typeface="Courier New" panose="02070309020205020404" pitchFamily="49" charset="0"/>
              <a:buChar char="o"/>
            </a:pPr>
            <a:r>
              <a:rPr lang="en-ID" sz="2000" dirty="0">
                <a:solidFill>
                  <a:schemeClr val="bg1"/>
                </a:solidFill>
                <a:latin typeface="Montserrat Light" panose="020B0604020202020204" charset="0"/>
                <a:ea typeface="EB Garamond" panose="00000500000000000000" pitchFamily="2" charset="0"/>
              </a:rPr>
              <a:t>Is a city in the state of Pennsylvania in United States.</a:t>
            </a:r>
          </a:p>
          <a:p>
            <a:pPr marL="342900" indent="-342900">
              <a:buFont typeface="Courier New" panose="02070309020205020404" pitchFamily="49" charset="0"/>
              <a:buChar char="o"/>
            </a:pPr>
            <a:r>
              <a:rPr lang="en-ID" sz="2000" dirty="0">
                <a:solidFill>
                  <a:schemeClr val="bg1"/>
                </a:solidFill>
                <a:latin typeface="Montserrat Light" panose="020B0604020202020204" charset="0"/>
                <a:ea typeface="EB Garamond" panose="00000500000000000000" pitchFamily="2" charset="0"/>
              </a:rPr>
              <a:t>Six-most populous city in the United States</a:t>
            </a:r>
          </a:p>
          <a:p>
            <a:pPr marL="342900" indent="-342900">
              <a:buFont typeface="Courier New" panose="02070309020205020404" pitchFamily="49" charset="0"/>
              <a:buChar char="o"/>
            </a:pPr>
            <a:r>
              <a:rPr lang="en-ID" sz="2000" dirty="0">
                <a:solidFill>
                  <a:schemeClr val="bg1"/>
                </a:solidFill>
                <a:latin typeface="Montserrat Light" panose="020B0604020202020204" charset="0"/>
                <a:ea typeface="EB Garamond" panose="00000500000000000000" pitchFamily="2" charset="0"/>
              </a:rPr>
              <a:t>Most Populous city in the state of Pennsylvania</a:t>
            </a:r>
          </a:p>
        </p:txBody>
      </p:sp>
      <p:sp>
        <p:nvSpPr>
          <p:cNvPr id="25" name="TextBox 24">
            <a:extLst>
              <a:ext uri="{FF2B5EF4-FFF2-40B4-BE49-F238E27FC236}">
                <a16:creationId xmlns:a16="http://schemas.microsoft.com/office/drawing/2014/main" id="{5AED1CF2-A61E-45CF-BE24-6A7041677EF6}"/>
              </a:ext>
            </a:extLst>
          </p:cNvPr>
          <p:cNvSpPr txBox="1"/>
          <p:nvPr/>
        </p:nvSpPr>
        <p:spPr>
          <a:xfrm>
            <a:off x="411318" y="1474600"/>
            <a:ext cx="3558363" cy="646331"/>
          </a:xfrm>
          <a:prstGeom prst="rect">
            <a:avLst/>
          </a:prstGeom>
          <a:noFill/>
        </p:spPr>
        <p:txBody>
          <a:bodyPr wrap="square" rtlCol="0">
            <a:spAutoFit/>
          </a:bodyPr>
          <a:lstStyle/>
          <a:p>
            <a:r>
              <a:rPr lang="en-US" sz="3600" dirty="0">
                <a:solidFill>
                  <a:srgbClr val="FFFF00"/>
                </a:solidFill>
                <a:latin typeface="Montserrat Black" panose="020B0604020202020204" charset="0"/>
                <a:ea typeface="EB Garamond" panose="00000500000000000000" pitchFamily="2" charset="0"/>
              </a:rPr>
              <a:t>Philadelphia</a:t>
            </a:r>
            <a:endParaRPr lang="en-ID" sz="3600" dirty="0">
              <a:solidFill>
                <a:srgbClr val="FFFF00"/>
              </a:solidFill>
              <a:latin typeface="Montserrat Black" panose="020B0604020202020204" charset="0"/>
              <a:ea typeface="EB Garamond" panose="00000500000000000000" pitchFamily="2" charset="0"/>
            </a:endParaRPr>
          </a:p>
        </p:txBody>
      </p:sp>
      <p:pic>
        <p:nvPicPr>
          <p:cNvPr id="27" name="Picture 26">
            <a:extLst>
              <a:ext uri="{FF2B5EF4-FFF2-40B4-BE49-F238E27FC236}">
                <a16:creationId xmlns:a16="http://schemas.microsoft.com/office/drawing/2014/main" id="{4DE0203C-1D0A-4268-8DE9-ED78A491187F}"/>
              </a:ext>
            </a:extLst>
          </p:cNvPr>
          <p:cNvPicPr>
            <a:picLocks noChangeAspect="1"/>
          </p:cNvPicPr>
          <p:nvPr/>
        </p:nvPicPr>
        <p:blipFill>
          <a:blip r:embed="rId3"/>
          <a:stretch>
            <a:fillRect/>
          </a:stretch>
        </p:blipFill>
        <p:spPr>
          <a:xfrm>
            <a:off x="2615801" y="285176"/>
            <a:ext cx="2053975" cy="1370001"/>
          </a:xfrm>
          <a:prstGeom prst="diamond">
            <a:avLst/>
          </a:prstGeom>
        </p:spPr>
      </p:pic>
    </p:spTree>
    <p:extLst>
      <p:ext uri="{BB962C8B-B14F-4D97-AF65-F5344CB8AC3E}">
        <p14:creationId xmlns:p14="http://schemas.microsoft.com/office/powerpoint/2010/main" val="41504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748" y="1713392"/>
            <a:ext cx="3363311" cy="2912805"/>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276931" y="1251730"/>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Topography</a:t>
            </a:r>
            <a:endParaRPr lang="en-US" sz="1200" dirty="0">
              <a:solidFill>
                <a:schemeClr val="tx1"/>
              </a:solidFill>
              <a:latin typeface="Montserrat Black"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8AFCDD9A-8B65-40CC-A577-180534D1CB69}"/>
              </a:ext>
            </a:extLst>
          </p:cNvPr>
          <p:cNvSpPr txBox="1"/>
          <p:nvPr/>
        </p:nvSpPr>
        <p:spPr>
          <a:xfrm>
            <a:off x="3307686" y="1251729"/>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Basements</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6297047"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Central Air</a:t>
            </a:r>
            <a:endParaRPr lang="en-US" sz="1200" dirty="0">
              <a:solidFill>
                <a:schemeClr val="tx1"/>
              </a:solidFill>
              <a:latin typeface="Montserrat Black" panose="020B0604020202020204" charset="0"/>
              <a:ea typeface="EB Garamond" panose="00000500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6" y="1713392"/>
            <a:ext cx="3086137" cy="291280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207" y="1934536"/>
            <a:ext cx="3054793" cy="2470515"/>
          </a:xfrm>
          <a:prstGeom prst="rect">
            <a:avLst/>
          </a:prstGeom>
        </p:spPr>
      </p:pic>
    </p:spTree>
    <p:extLst>
      <p:ext uri="{BB962C8B-B14F-4D97-AF65-F5344CB8AC3E}">
        <p14:creationId xmlns:p14="http://schemas.microsoft.com/office/powerpoint/2010/main" val="18592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276931" y="1251730"/>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Exterior Condition</a:t>
            </a:r>
            <a:endParaRPr lang="en-US" sz="1200" dirty="0">
              <a:solidFill>
                <a:schemeClr val="tx1"/>
              </a:solidFill>
              <a:latin typeface="Montserrat Black"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8AFCDD9A-8B65-40CC-A577-180534D1CB69}"/>
              </a:ext>
            </a:extLst>
          </p:cNvPr>
          <p:cNvSpPr txBox="1"/>
          <p:nvPr/>
        </p:nvSpPr>
        <p:spPr>
          <a:xfrm>
            <a:off x="3307686" y="1251729"/>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Interior Condition</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6297047"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Garage Type</a:t>
            </a:r>
            <a:endParaRPr lang="en-US" sz="1200" dirty="0">
              <a:solidFill>
                <a:schemeClr val="tx1"/>
              </a:solidFill>
              <a:latin typeface="Montserrat Black" panose="020B0604020202020204" charset="0"/>
              <a:ea typeface="EB Garamond" panose="00000500000000000000"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9" y="1631735"/>
            <a:ext cx="3170900" cy="26463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221" y="1631735"/>
            <a:ext cx="3292537" cy="27510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123" y="1631735"/>
            <a:ext cx="3138267" cy="2751079"/>
          </a:xfrm>
          <a:prstGeom prst="rect">
            <a:avLst/>
          </a:prstGeom>
        </p:spPr>
      </p:pic>
    </p:spTree>
    <p:extLst>
      <p:ext uri="{BB962C8B-B14F-4D97-AF65-F5344CB8AC3E}">
        <p14:creationId xmlns:p14="http://schemas.microsoft.com/office/powerpoint/2010/main" val="24943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213871" y="1251730"/>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Parcel Shape</a:t>
            </a:r>
            <a:endParaRPr lang="en-US" sz="1200" dirty="0">
              <a:solidFill>
                <a:schemeClr val="tx1"/>
              </a:solidFill>
              <a:latin typeface="Montserrat Black"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8AFCDD9A-8B65-40CC-A577-180534D1CB69}"/>
              </a:ext>
            </a:extLst>
          </p:cNvPr>
          <p:cNvSpPr txBox="1"/>
          <p:nvPr/>
        </p:nvSpPr>
        <p:spPr>
          <a:xfrm>
            <a:off x="3265646" y="1251729"/>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Type Heater</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6335275" y="1251729"/>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View Type</a:t>
            </a:r>
            <a:endParaRPr lang="en-US" sz="1200" dirty="0">
              <a:solidFill>
                <a:schemeClr val="tx1"/>
              </a:solidFill>
              <a:latin typeface="Montserrat Black" panose="020B0604020202020204" charset="0"/>
              <a:ea typeface="EB Garamond" panose="00000500000000000000"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3393"/>
            <a:ext cx="2954368" cy="255380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49" y="1713393"/>
            <a:ext cx="3870504" cy="255380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88" y="1713393"/>
            <a:ext cx="2940012" cy="2553807"/>
          </a:xfrm>
          <a:prstGeom prst="rect">
            <a:avLst/>
          </a:prstGeom>
        </p:spPr>
      </p:pic>
    </p:spTree>
    <p:extLst>
      <p:ext uri="{BB962C8B-B14F-4D97-AF65-F5344CB8AC3E}">
        <p14:creationId xmlns:p14="http://schemas.microsoft.com/office/powerpoint/2010/main" val="324531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308" y="1713393"/>
            <a:ext cx="3449131" cy="25538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3393"/>
            <a:ext cx="3176996" cy="2553808"/>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213871" y="1251730"/>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Zoning</a:t>
            </a:r>
            <a:endParaRPr lang="en-US" sz="1200" dirty="0">
              <a:solidFill>
                <a:schemeClr val="tx1"/>
              </a:solidFill>
              <a:latin typeface="Montserrat Black"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8AFCDD9A-8B65-40CC-A577-180534D1CB69}"/>
              </a:ext>
            </a:extLst>
          </p:cNvPr>
          <p:cNvSpPr txBox="1"/>
          <p:nvPr/>
        </p:nvSpPr>
        <p:spPr>
          <a:xfrm>
            <a:off x="3265646" y="1251729"/>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Building Description</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6361461"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Section</a:t>
            </a:r>
            <a:endParaRPr lang="en-US" sz="1200" dirty="0">
              <a:solidFill>
                <a:schemeClr val="tx1"/>
              </a:solidFill>
              <a:latin typeface="Montserrat Black" panose="020B0604020202020204" charset="0"/>
              <a:ea typeface="EB Garamond" panose="00000500000000000000" pitchFamily="2"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083" y="1713393"/>
            <a:ext cx="3200917" cy="2553807"/>
          </a:xfrm>
          <a:prstGeom prst="rect">
            <a:avLst/>
          </a:prstGeom>
        </p:spPr>
      </p:pic>
    </p:spTree>
    <p:extLst>
      <p:ext uri="{BB962C8B-B14F-4D97-AF65-F5344CB8AC3E}">
        <p14:creationId xmlns:p14="http://schemas.microsoft.com/office/powerpoint/2010/main" val="15980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95" y="1713392"/>
            <a:ext cx="6017607" cy="2763358"/>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1610349"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Street Designation</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6017607"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Fireplaces</a:t>
            </a:r>
            <a:endParaRPr lang="en-US" sz="1200" dirty="0">
              <a:solidFill>
                <a:schemeClr val="tx1"/>
              </a:solidFill>
              <a:latin typeface="Montserrat Black" panose="020B0604020202020204" charset="0"/>
              <a:ea typeface="EB Garamond" panose="00000500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214" y="1713391"/>
            <a:ext cx="3846786" cy="2763359"/>
          </a:xfrm>
          <a:prstGeom prst="rect">
            <a:avLst/>
          </a:prstGeom>
        </p:spPr>
      </p:pic>
    </p:spTree>
    <p:extLst>
      <p:ext uri="{BB962C8B-B14F-4D97-AF65-F5344CB8AC3E}">
        <p14:creationId xmlns:p14="http://schemas.microsoft.com/office/powerpoint/2010/main" val="480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59" y="1608082"/>
            <a:ext cx="5812221" cy="2868667"/>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REGRESSION</a:t>
            </a:r>
            <a:endParaRPr lang="en-ID" dirty="0"/>
          </a:p>
        </p:txBody>
      </p:sp>
      <p:sp>
        <p:nvSpPr>
          <p:cNvPr id="7" name="TextBox 6">
            <a:extLst>
              <a:ext uri="{FF2B5EF4-FFF2-40B4-BE49-F238E27FC236}">
                <a16:creationId xmlns:a16="http://schemas.microsoft.com/office/drawing/2014/main" id="{8AFCDD9A-8B65-40CC-A577-180534D1CB69}"/>
              </a:ext>
            </a:extLst>
          </p:cNvPr>
          <p:cNvSpPr txBox="1"/>
          <p:nvPr/>
        </p:nvSpPr>
        <p:spPr>
          <a:xfrm>
            <a:off x="1334506" y="1251728"/>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Number of Rooms</a:t>
            </a:r>
            <a:endParaRPr lang="en-US" sz="1200" dirty="0">
              <a:solidFill>
                <a:schemeClr val="tx1"/>
              </a:solidFill>
              <a:latin typeface="Montserrat Black" panose="020B0604020202020204" charset="0"/>
              <a:ea typeface="EB Garamond" panose="00000500000000000000" pitchFamily="2" charset="0"/>
            </a:endParaRPr>
          </a:p>
        </p:txBody>
      </p:sp>
      <p:sp>
        <p:nvSpPr>
          <p:cNvPr id="9" name="TextBox 8">
            <a:extLst>
              <a:ext uri="{FF2B5EF4-FFF2-40B4-BE49-F238E27FC236}">
                <a16:creationId xmlns:a16="http://schemas.microsoft.com/office/drawing/2014/main" id="{8AFCDD9A-8B65-40CC-A577-180534D1CB69}"/>
              </a:ext>
            </a:extLst>
          </p:cNvPr>
          <p:cNvSpPr txBox="1"/>
          <p:nvPr/>
        </p:nvSpPr>
        <p:spPr>
          <a:xfrm>
            <a:off x="5813573" y="1273746"/>
            <a:ext cx="2677437" cy="461665"/>
          </a:xfrm>
          <a:prstGeom prst="rect">
            <a:avLst/>
          </a:prstGeom>
          <a:noFill/>
        </p:spPr>
        <p:txBody>
          <a:bodyPr wrap="square" rtlCol="0">
            <a:spAutoFit/>
          </a:bodyPr>
          <a:lstStyle/>
          <a:p>
            <a:pPr algn="ctr"/>
            <a:r>
              <a:rPr lang="en-US" sz="1200" b="0" i="0" dirty="0" smtClean="0">
                <a:solidFill>
                  <a:schemeClr val="tx1"/>
                </a:solidFill>
                <a:effectLst/>
                <a:latin typeface="Montserrat Black" panose="020B0604020202020204" charset="0"/>
                <a:ea typeface="EB Garamond" panose="00000500000000000000" pitchFamily="2" charset="0"/>
              </a:rPr>
              <a:t>Market Value </a:t>
            </a:r>
          </a:p>
          <a:p>
            <a:pPr algn="ctr"/>
            <a:r>
              <a:rPr lang="en-US" sz="1200" b="0" i="0" dirty="0" smtClean="0">
                <a:solidFill>
                  <a:schemeClr val="tx1"/>
                </a:solidFill>
                <a:effectLst/>
                <a:latin typeface="Montserrat Black" panose="020B0604020202020204" charset="0"/>
                <a:ea typeface="EB Garamond" panose="00000500000000000000" pitchFamily="2" charset="0"/>
              </a:rPr>
              <a:t>Based on Number Stories</a:t>
            </a:r>
            <a:endParaRPr lang="en-US" sz="1200" dirty="0">
              <a:solidFill>
                <a:schemeClr val="tx1"/>
              </a:solidFill>
              <a:latin typeface="Montserrat Black" panose="020B0604020202020204" charset="0"/>
              <a:ea typeface="EB Garamond" panose="000005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147" y="1713393"/>
            <a:ext cx="4330570" cy="2763356"/>
          </a:xfrm>
          <a:prstGeom prst="rect">
            <a:avLst/>
          </a:prstGeom>
        </p:spPr>
      </p:pic>
    </p:spTree>
    <p:extLst>
      <p:ext uri="{BB962C8B-B14F-4D97-AF65-F5344CB8AC3E}">
        <p14:creationId xmlns:p14="http://schemas.microsoft.com/office/powerpoint/2010/main" val="338062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842011" y="2275530"/>
            <a:ext cx="5326046"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bg1"/>
                </a:solidFill>
                <a:latin typeface="Montserrat Black" panose="020B0604020202020204" charset="0"/>
              </a:rPr>
              <a:t>EXPLORATORY DATA ANALYSIS</a:t>
            </a:r>
          </a:p>
          <a:p>
            <a:pPr algn="ctr"/>
            <a:r>
              <a:rPr lang="en-US" sz="2400" dirty="0" smtClean="0">
                <a:solidFill>
                  <a:schemeClr val="bg1"/>
                </a:solidFill>
                <a:latin typeface="Montserrat Black" panose="020B0604020202020204" charset="0"/>
              </a:rPr>
              <a:t>(CLASSIFICATION)</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15533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6" y="3317031"/>
            <a:ext cx="2226843"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i="0" dirty="0" smtClean="0">
                <a:solidFill>
                  <a:schemeClr val="tx1"/>
                </a:solidFill>
                <a:effectLst/>
                <a:latin typeface="Montserrat Light" panose="020B0604020202020204" charset="0"/>
                <a:ea typeface="EB Garamond" panose="00000500000000000000" pitchFamily="2" charset="0"/>
              </a:rPr>
              <a:t>Exterior Condition</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409571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6" y="3317031"/>
            <a:ext cx="2226843"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i="0" dirty="0" smtClean="0">
                <a:solidFill>
                  <a:schemeClr val="tx1"/>
                </a:solidFill>
                <a:effectLst/>
                <a:latin typeface="Montserrat Light" panose="020B0604020202020204" charset="0"/>
                <a:ea typeface="EB Garamond" panose="00000500000000000000" pitchFamily="2" charset="0"/>
              </a:rPr>
              <a:t>Interior Condition</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76794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View Type</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03379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421598" y="1981239"/>
            <a:ext cx="6229934"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BUSINESS PROBLEMS</a:t>
            </a:r>
          </a:p>
          <a:p>
            <a:pPr algn="ctr"/>
            <a:r>
              <a:rPr lang="en-ID" sz="2400" dirty="0" smtClean="0">
                <a:solidFill>
                  <a:schemeClr val="bg1"/>
                </a:solidFill>
                <a:latin typeface="Montserrat Black" panose="020B0604020202020204" charset="0"/>
              </a:rPr>
              <a:t>&amp;</a:t>
            </a:r>
          </a:p>
          <a:p>
            <a:pPr algn="ctr"/>
            <a:r>
              <a:rPr lang="en-ID" sz="2400" dirty="0" smtClean="0">
                <a:solidFill>
                  <a:schemeClr val="bg1"/>
                </a:solidFill>
                <a:latin typeface="Montserrat Black" panose="020B0604020202020204" charset="0"/>
              </a:rPr>
              <a:t>GOALS</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93520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 y="0"/>
            <a:ext cx="9153793"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Fireplaces</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18397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Type Heater</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14958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Garage Type</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41508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Topography</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74415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 y="0"/>
            <a:ext cx="9153793"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Parcel Shape</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975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Zoning</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242293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12963" y="3317031"/>
            <a:ext cx="2363477"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Building Description</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135664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Basements</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342168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a:extLst>
              <a:ext uri="{FF2B5EF4-FFF2-40B4-BE49-F238E27FC236}">
                <a16:creationId xmlns:a16="http://schemas.microsoft.com/office/drawing/2014/main" id="{B9B0D17C-3F18-4AF9-BC14-0D8C67B7B97C}"/>
              </a:ext>
            </a:extLst>
          </p:cNvPr>
          <p:cNvSpPr txBox="1">
            <a:spLocks/>
          </p:cNvSpPr>
          <p:nvPr/>
        </p:nvSpPr>
        <p:spPr>
          <a:xfrm>
            <a:off x="134078" y="119015"/>
            <a:ext cx="5012400" cy="31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smtClean="0">
                <a:solidFill>
                  <a:schemeClr val="tx1"/>
                </a:solidFill>
              </a:rPr>
              <a:t>Exploratory Data Analysis Classification</a:t>
            </a:r>
            <a:endParaRPr lang="en-ID" dirty="0">
              <a:solidFill>
                <a:schemeClr val="tx1"/>
              </a:solidFill>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6297047" y="3317031"/>
            <a:ext cx="2082034" cy="523220"/>
          </a:xfrm>
          <a:prstGeom prst="rect">
            <a:avLst/>
          </a:prstGeom>
          <a:noFill/>
        </p:spPr>
        <p:txBody>
          <a:bodyPr wrap="square" rtlCol="0">
            <a:spAutoFit/>
          </a:bodyPr>
          <a:lstStyle/>
          <a:p>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Section</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110991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799" y="1418898"/>
            <a:ext cx="4709356" cy="34736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06" y="1418898"/>
            <a:ext cx="5444358" cy="3448082"/>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CLASSIFICATION</a:t>
            </a:r>
            <a:endParaRPr lang="en-ID" dirty="0"/>
          </a:p>
        </p:txBody>
      </p:sp>
      <p:sp>
        <p:nvSpPr>
          <p:cNvPr id="10" name="TextBox 9">
            <a:extLst>
              <a:ext uri="{FF2B5EF4-FFF2-40B4-BE49-F238E27FC236}">
                <a16:creationId xmlns:a16="http://schemas.microsoft.com/office/drawing/2014/main" id="{8AFCDD9A-8B65-40CC-A577-180534D1CB69}"/>
              </a:ext>
            </a:extLst>
          </p:cNvPr>
          <p:cNvSpPr txBox="1"/>
          <p:nvPr/>
        </p:nvSpPr>
        <p:spPr>
          <a:xfrm>
            <a:off x="1367695" y="1097764"/>
            <a:ext cx="2082034" cy="523220"/>
          </a:xfrm>
          <a:prstGeom prst="rect">
            <a:avLst/>
          </a:prstGeom>
          <a:noFill/>
        </p:spPr>
        <p:txBody>
          <a:bodyPr wrap="square" rtlCol="0">
            <a:spAutoFit/>
          </a:bodyPr>
          <a:lstStyle/>
          <a:p>
            <a:pPr algn="ctr"/>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Central Air</a:t>
            </a:r>
            <a:endParaRPr lang="en-US" b="1" dirty="0">
              <a:solidFill>
                <a:schemeClr val="tx1"/>
              </a:solidFill>
              <a:latin typeface="Montserrat Light" panose="020B0604020202020204" charset="0"/>
              <a:ea typeface="EB Garamond" panose="00000500000000000000" pitchFamily="2" charset="0"/>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5955460" y="1131686"/>
            <a:ext cx="2082034" cy="523220"/>
          </a:xfrm>
          <a:prstGeom prst="rect">
            <a:avLst/>
          </a:prstGeom>
          <a:noFill/>
        </p:spPr>
        <p:txBody>
          <a:bodyPr wrap="square" rtlCol="0">
            <a:spAutoFit/>
          </a:bodyPr>
          <a:lstStyle/>
          <a:p>
            <a:pPr algn="ctr"/>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Year Built</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66654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31AE-9C80-40A7-9E3D-11AD75A2AD73}"/>
              </a:ext>
            </a:extLst>
          </p:cNvPr>
          <p:cNvSpPr>
            <a:spLocks noGrp="1"/>
          </p:cNvSpPr>
          <p:nvPr>
            <p:ph type="ctrTitle"/>
          </p:nvPr>
        </p:nvSpPr>
        <p:spPr/>
        <p:txBody>
          <a:bodyPr/>
          <a:lstStyle/>
          <a:p>
            <a:r>
              <a:rPr lang="en-US" dirty="0" smtClean="0"/>
              <a:t>OUR PROJECTS</a:t>
            </a:r>
            <a:endParaRPr lang="en-ID" dirty="0"/>
          </a:p>
        </p:txBody>
      </p:sp>
      <p:sp>
        <p:nvSpPr>
          <p:cNvPr id="3" name="Google Shape;634;p21">
            <a:extLst>
              <a:ext uri="{FF2B5EF4-FFF2-40B4-BE49-F238E27FC236}">
                <a16:creationId xmlns:a16="http://schemas.microsoft.com/office/drawing/2014/main" id="{9B390BD4-C1FA-4E96-AFB3-4E43A6D1E0C4}"/>
              </a:ext>
            </a:extLst>
          </p:cNvPr>
          <p:cNvSpPr/>
          <p:nvPr/>
        </p:nvSpPr>
        <p:spPr>
          <a:xfrm>
            <a:off x="1825152" y="2273432"/>
            <a:ext cx="1964411" cy="187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81;p21">
            <a:extLst>
              <a:ext uri="{FF2B5EF4-FFF2-40B4-BE49-F238E27FC236}">
                <a16:creationId xmlns:a16="http://schemas.microsoft.com/office/drawing/2014/main" id="{A0C9905C-9D1B-42D1-9D81-99BBA56FB998}"/>
              </a:ext>
            </a:extLst>
          </p:cNvPr>
          <p:cNvSpPr txBox="1"/>
          <p:nvPr/>
        </p:nvSpPr>
        <p:spPr>
          <a:xfrm>
            <a:off x="2174438" y="3035818"/>
            <a:ext cx="1307877"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Montserrat ExtraBold"/>
                <a:cs typeface="Montserrat ExtraBold"/>
                <a:sym typeface="Montserrat ExtraBold"/>
              </a:rPr>
              <a:t>REGRESSION</a:t>
            </a:r>
          </a:p>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EB Garamond"/>
                <a:cs typeface="EB Garamond"/>
                <a:sym typeface="Montserrat ExtraBold"/>
              </a:rPr>
              <a:t>(MARKET VALUE PROPERTY)</a:t>
            </a:r>
            <a:endParaRPr dirty="0">
              <a:solidFill>
                <a:srgbClr val="434343"/>
              </a:solidFill>
              <a:latin typeface="Montserrat Light" panose="020B0604020202020204" charset="0"/>
              <a:ea typeface="EB Garamond"/>
              <a:cs typeface="EB Garamond"/>
              <a:sym typeface="EB Garamond"/>
            </a:endParaRPr>
          </a:p>
        </p:txBody>
      </p:sp>
      <p:pic>
        <p:nvPicPr>
          <p:cNvPr id="16" name="Graphic 15" descr="Research">
            <a:extLst>
              <a:ext uri="{FF2B5EF4-FFF2-40B4-BE49-F238E27FC236}">
                <a16:creationId xmlns:a16="http://schemas.microsoft.com/office/drawing/2014/main" id="{BCF477FB-E8D0-4C05-8850-5798E9E7C84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08182" y="2439149"/>
            <a:ext cx="560260" cy="560260"/>
          </a:xfrm>
          <a:prstGeom prst="rect">
            <a:avLst/>
          </a:prstGeom>
        </p:spPr>
      </p:pic>
      <p:sp>
        <p:nvSpPr>
          <p:cNvPr id="8" name="Google Shape;634;p21">
            <a:extLst>
              <a:ext uri="{FF2B5EF4-FFF2-40B4-BE49-F238E27FC236}">
                <a16:creationId xmlns:a16="http://schemas.microsoft.com/office/drawing/2014/main" id="{9B390BD4-C1FA-4E96-AFB3-4E43A6D1E0C4}"/>
              </a:ext>
            </a:extLst>
          </p:cNvPr>
          <p:cNvSpPr/>
          <p:nvPr/>
        </p:nvSpPr>
        <p:spPr>
          <a:xfrm>
            <a:off x="5456534" y="2273432"/>
            <a:ext cx="1964411" cy="187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81;p21">
            <a:extLst>
              <a:ext uri="{FF2B5EF4-FFF2-40B4-BE49-F238E27FC236}">
                <a16:creationId xmlns:a16="http://schemas.microsoft.com/office/drawing/2014/main" id="{A0C9905C-9D1B-42D1-9D81-99BBA56FB998}"/>
              </a:ext>
            </a:extLst>
          </p:cNvPr>
          <p:cNvSpPr txBox="1"/>
          <p:nvPr/>
        </p:nvSpPr>
        <p:spPr>
          <a:xfrm>
            <a:off x="5644023" y="3035818"/>
            <a:ext cx="1589431"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Montserrat ExtraBold"/>
                <a:cs typeface="Montserrat ExtraBold"/>
                <a:sym typeface="Montserrat ExtraBold"/>
              </a:rPr>
              <a:t>CLASSIFICATION</a:t>
            </a:r>
          </a:p>
          <a:p>
            <a:pPr marL="0" marR="0" lvl="0" indent="0" algn="ctr" rtl="0">
              <a:lnSpc>
                <a:spcPct val="100000"/>
              </a:lnSpc>
              <a:spcBef>
                <a:spcPts val="0"/>
              </a:spcBef>
              <a:spcAft>
                <a:spcPts val="0"/>
              </a:spcAft>
              <a:buNone/>
            </a:pPr>
            <a:r>
              <a:rPr lang="en-US" b="1" dirty="0" smtClean="0">
                <a:solidFill>
                  <a:srgbClr val="434343"/>
                </a:solidFill>
                <a:latin typeface="Montserrat Light" panose="020B0604020202020204" charset="0"/>
                <a:ea typeface="Montserrat ExtraBold"/>
                <a:cs typeface="Montserrat ExtraBold"/>
                <a:sym typeface="Montserrat ExtraBold"/>
              </a:rPr>
              <a:t>(SEGMENTATION MARKETING)</a:t>
            </a:r>
          </a:p>
        </p:txBody>
      </p:sp>
      <p:pic>
        <p:nvPicPr>
          <p:cNvPr id="10" name="Graphic 15" descr="Research">
            <a:extLst>
              <a:ext uri="{FF2B5EF4-FFF2-40B4-BE49-F238E27FC236}">
                <a16:creationId xmlns:a16="http://schemas.microsoft.com/office/drawing/2014/main" id="{BCF477FB-E8D0-4C05-8850-5798E9E7C84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139564" y="2439149"/>
            <a:ext cx="560260" cy="560260"/>
          </a:xfrm>
          <a:prstGeom prst="rect">
            <a:avLst/>
          </a:prstGeom>
        </p:spPr>
      </p:pic>
      <p:sp>
        <p:nvSpPr>
          <p:cNvPr id="11" name="Google Shape;681;p21">
            <a:extLst>
              <a:ext uri="{FF2B5EF4-FFF2-40B4-BE49-F238E27FC236}">
                <a16:creationId xmlns:a16="http://schemas.microsoft.com/office/drawing/2014/main" id="{A0C9905C-9D1B-42D1-9D81-99BBA56FB998}"/>
              </a:ext>
            </a:extLst>
          </p:cNvPr>
          <p:cNvSpPr txBox="1"/>
          <p:nvPr/>
        </p:nvSpPr>
        <p:spPr>
          <a:xfrm>
            <a:off x="3482315" y="1476748"/>
            <a:ext cx="2318734" cy="7656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US" sz="2000" b="1" dirty="0" smtClean="0">
                <a:solidFill>
                  <a:srgbClr val="434343"/>
                </a:solidFill>
                <a:latin typeface="Montserrat Light" panose="020B0604020202020204" charset="0"/>
                <a:ea typeface="Montserrat ExtraBold"/>
                <a:cs typeface="Montserrat ExtraBold"/>
                <a:sym typeface="Montserrat ExtraBold"/>
              </a:rPr>
              <a:t>2 PERSPECTIVE FROM OUR PROJECTS</a:t>
            </a:r>
            <a:endParaRPr sz="2000" dirty="0">
              <a:solidFill>
                <a:srgbClr val="434343"/>
              </a:solidFill>
              <a:latin typeface="Montserrat Light" panose="020B0604020202020204" charset="0"/>
              <a:ea typeface="EB Garamond"/>
              <a:cs typeface="EB Garamond"/>
              <a:sym typeface="EB Garamond"/>
            </a:endParaRPr>
          </a:p>
        </p:txBody>
      </p:sp>
    </p:spTree>
    <p:extLst>
      <p:ext uri="{BB962C8B-B14F-4D97-AF65-F5344CB8AC3E}">
        <p14:creationId xmlns:p14="http://schemas.microsoft.com/office/powerpoint/2010/main" val="13716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144" y="1337750"/>
            <a:ext cx="4603532" cy="35102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06" y="1337750"/>
            <a:ext cx="5360276" cy="3510218"/>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a:t>EXPLORATORY DATA </a:t>
            </a:r>
            <a:r>
              <a:rPr lang="en-US" dirty="0" smtClean="0"/>
              <a:t>ANALYSIS CLASSIFICATION</a:t>
            </a:r>
            <a:endParaRPr lang="en-ID" dirty="0"/>
          </a:p>
        </p:txBody>
      </p:sp>
      <p:sp>
        <p:nvSpPr>
          <p:cNvPr id="10" name="TextBox 9">
            <a:extLst>
              <a:ext uri="{FF2B5EF4-FFF2-40B4-BE49-F238E27FC236}">
                <a16:creationId xmlns:a16="http://schemas.microsoft.com/office/drawing/2014/main" id="{8AFCDD9A-8B65-40CC-A577-180534D1CB69}"/>
              </a:ext>
            </a:extLst>
          </p:cNvPr>
          <p:cNvSpPr txBox="1"/>
          <p:nvPr/>
        </p:nvSpPr>
        <p:spPr>
          <a:xfrm>
            <a:off x="1315142" y="1076140"/>
            <a:ext cx="2279395" cy="523220"/>
          </a:xfrm>
          <a:prstGeom prst="rect">
            <a:avLst/>
          </a:prstGeom>
          <a:noFill/>
        </p:spPr>
        <p:txBody>
          <a:bodyPr wrap="square" rtlCol="0">
            <a:spAutoFit/>
          </a:bodyPr>
          <a:lstStyle/>
          <a:p>
            <a:pPr algn="ctr"/>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Number of Rooms</a:t>
            </a:r>
            <a:endParaRPr lang="en-US" b="1" dirty="0">
              <a:solidFill>
                <a:schemeClr val="tx1"/>
              </a:solidFill>
              <a:latin typeface="Montserrat Light" panose="020B0604020202020204" charset="0"/>
              <a:ea typeface="EB Garamond" panose="00000500000000000000" pitchFamily="2" charset="0"/>
            </a:endParaRPr>
          </a:p>
        </p:txBody>
      </p:sp>
      <p:sp>
        <p:nvSpPr>
          <p:cNvPr id="12" name="TextBox 11">
            <a:extLst>
              <a:ext uri="{FF2B5EF4-FFF2-40B4-BE49-F238E27FC236}">
                <a16:creationId xmlns:a16="http://schemas.microsoft.com/office/drawing/2014/main" id="{8AFCDD9A-8B65-40CC-A577-180534D1CB69}"/>
              </a:ext>
            </a:extLst>
          </p:cNvPr>
          <p:cNvSpPr txBox="1"/>
          <p:nvPr/>
        </p:nvSpPr>
        <p:spPr>
          <a:xfrm>
            <a:off x="5902907" y="1110062"/>
            <a:ext cx="2279395" cy="523220"/>
          </a:xfrm>
          <a:prstGeom prst="rect">
            <a:avLst/>
          </a:prstGeom>
          <a:noFill/>
        </p:spPr>
        <p:txBody>
          <a:bodyPr wrap="square" rtlCol="0">
            <a:spAutoFit/>
          </a:bodyPr>
          <a:lstStyle/>
          <a:p>
            <a:pPr algn="ctr"/>
            <a:r>
              <a:rPr lang="en-US" b="0" i="0" dirty="0" smtClean="0">
                <a:solidFill>
                  <a:schemeClr val="tx1"/>
                </a:solidFill>
                <a:effectLst/>
                <a:latin typeface="Montserrat Light" panose="020B0604020202020204" charset="0"/>
                <a:ea typeface="EB Garamond" panose="00000500000000000000" pitchFamily="2" charset="0"/>
              </a:rPr>
              <a:t>Segmentation based on </a:t>
            </a:r>
            <a:r>
              <a:rPr lang="en-US" b="1" dirty="0" smtClean="0">
                <a:solidFill>
                  <a:schemeClr val="tx1"/>
                </a:solidFill>
                <a:latin typeface="Montserrat Light" panose="020B0604020202020204" charset="0"/>
                <a:ea typeface="EB Garamond" panose="00000500000000000000" pitchFamily="2" charset="0"/>
              </a:rPr>
              <a:t>Number Stories</a:t>
            </a:r>
            <a:endParaRPr lang="en-US" b="1" dirty="0">
              <a:solidFill>
                <a:schemeClr val="tx1"/>
              </a:solidFill>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297606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663339" y="2212468"/>
            <a:ext cx="5756968"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MACHINE LEARNING MODELLING</a:t>
            </a:r>
          </a:p>
          <a:p>
            <a:pPr algn="ctr"/>
            <a:r>
              <a:rPr lang="en-ID" sz="2400" dirty="0" smtClean="0">
                <a:solidFill>
                  <a:schemeClr val="bg1"/>
                </a:solidFill>
                <a:latin typeface="Montserrat Black" panose="020B0604020202020204" charset="0"/>
              </a:rPr>
              <a:t>(REGRESSION)</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360569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D17C-3F18-4AF9-BC14-0D8C67B7B97C}"/>
              </a:ext>
            </a:extLst>
          </p:cNvPr>
          <p:cNvSpPr>
            <a:spLocks noGrp="1"/>
          </p:cNvSpPr>
          <p:nvPr>
            <p:ph type="ctrTitle"/>
          </p:nvPr>
        </p:nvSpPr>
        <p:spPr/>
        <p:txBody>
          <a:bodyPr/>
          <a:lstStyle/>
          <a:p>
            <a:r>
              <a:rPr lang="en-US" dirty="0"/>
              <a:t>Machine Learning Modelling</a:t>
            </a:r>
            <a:endParaRPr lang="en-ID" dirty="0"/>
          </a:p>
        </p:txBody>
      </p:sp>
      <p:sp>
        <p:nvSpPr>
          <p:cNvPr id="3" name="TextBox 2">
            <a:extLst>
              <a:ext uri="{FF2B5EF4-FFF2-40B4-BE49-F238E27FC236}">
                <a16:creationId xmlns:a16="http://schemas.microsoft.com/office/drawing/2014/main" id="{8AFCDD9A-8B65-40CC-A577-180534D1CB69}"/>
              </a:ext>
            </a:extLst>
          </p:cNvPr>
          <p:cNvSpPr txBox="1"/>
          <p:nvPr/>
        </p:nvSpPr>
        <p:spPr>
          <a:xfrm>
            <a:off x="209221" y="1235986"/>
            <a:ext cx="8725558" cy="307777"/>
          </a:xfrm>
          <a:prstGeom prst="rect">
            <a:avLst/>
          </a:prstGeom>
          <a:noFill/>
        </p:spPr>
        <p:txBody>
          <a:bodyPr wrap="square" rtlCol="0">
            <a:spAutoFit/>
          </a:bodyPr>
          <a:lstStyle/>
          <a:p>
            <a:r>
              <a:rPr lang="en-US" b="0" i="0" dirty="0">
                <a:solidFill>
                  <a:schemeClr val="tx1"/>
                </a:solidFill>
                <a:effectLst/>
                <a:latin typeface="Montserrat Black" panose="020B0604020202020204" charset="0"/>
                <a:ea typeface="EB Garamond" panose="00000500000000000000" pitchFamily="2" charset="0"/>
              </a:rPr>
              <a:t>The regression problem was to predict the price of the house based on its specification</a:t>
            </a:r>
            <a:endParaRPr lang="en-US" dirty="0">
              <a:solidFill>
                <a:schemeClr val="tx1"/>
              </a:solidFill>
              <a:latin typeface="Montserrat Black" panose="020B0604020202020204" charset="0"/>
              <a:ea typeface="EB Garamond" panose="00000500000000000000" pitchFamily="2" charset="0"/>
            </a:endParaRPr>
          </a:p>
        </p:txBody>
      </p:sp>
      <p:sp>
        <p:nvSpPr>
          <p:cNvPr id="4" name="Rectangle 3">
            <a:extLst>
              <a:ext uri="{FF2B5EF4-FFF2-40B4-BE49-F238E27FC236}">
                <a16:creationId xmlns:a16="http://schemas.microsoft.com/office/drawing/2014/main" id="{A26980F9-72C7-43DC-8F44-474085820C6B}"/>
              </a:ext>
            </a:extLst>
          </p:cNvPr>
          <p:cNvSpPr/>
          <p:nvPr/>
        </p:nvSpPr>
        <p:spPr>
          <a:xfrm>
            <a:off x="453654" y="2081622"/>
            <a:ext cx="4475077" cy="2233884"/>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A7F6DC5D-E43D-4888-A89C-5A975E8D29C7}"/>
              </a:ext>
            </a:extLst>
          </p:cNvPr>
          <p:cNvSpPr txBox="1"/>
          <p:nvPr/>
        </p:nvSpPr>
        <p:spPr>
          <a:xfrm>
            <a:off x="1542877" y="2767320"/>
            <a:ext cx="2296633" cy="923330"/>
          </a:xfrm>
          <a:prstGeom prst="rect">
            <a:avLst/>
          </a:prstGeom>
          <a:noFill/>
        </p:spPr>
        <p:txBody>
          <a:bodyPr wrap="square" rtlCol="0">
            <a:spAutoFit/>
          </a:bodyPr>
          <a:lstStyle/>
          <a:p>
            <a:pPr algn="ctr"/>
            <a:r>
              <a:rPr lang="en-US" sz="1800" dirty="0">
                <a:solidFill>
                  <a:schemeClr val="bg1"/>
                </a:solidFill>
                <a:latin typeface="Montserrat Black" panose="020B0604020202020204" charset="0"/>
              </a:rPr>
              <a:t>Market Value </a:t>
            </a:r>
            <a:r>
              <a:rPr lang="en-US" sz="1800" dirty="0" smtClean="0">
                <a:solidFill>
                  <a:schemeClr val="bg1"/>
                </a:solidFill>
                <a:latin typeface="Montserrat Black" panose="020B0604020202020204" charset="0"/>
              </a:rPr>
              <a:t>Prediction </a:t>
            </a:r>
            <a:r>
              <a:rPr lang="en-US" sz="1800" dirty="0">
                <a:solidFill>
                  <a:schemeClr val="bg1"/>
                </a:solidFill>
                <a:latin typeface="Montserrat Black" panose="020B0604020202020204" charset="0"/>
              </a:rPr>
              <a:t>Modelling Steps</a:t>
            </a:r>
            <a:endParaRPr lang="en-ID" sz="1800" dirty="0">
              <a:solidFill>
                <a:schemeClr val="bg1"/>
              </a:solidFill>
              <a:latin typeface="Montserrat Black" panose="020B0604020202020204" charset="0"/>
            </a:endParaRPr>
          </a:p>
        </p:txBody>
      </p:sp>
      <p:sp>
        <p:nvSpPr>
          <p:cNvPr id="6" name="Google Shape;1159;p30">
            <a:extLst>
              <a:ext uri="{FF2B5EF4-FFF2-40B4-BE49-F238E27FC236}">
                <a16:creationId xmlns:a16="http://schemas.microsoft.com/office/drawing/2014/main" id="{7AB01429-6320-42F3-9AC5-892BA06BA425}"/>
              </a:ext>
            </a:extLst>
          </p:cNvPr>
          <p:cNvSpPr txBox="1"/>
          <p:nvPr/>
        </p:nvSpPr>
        <p:spPr>
          <a:xfrm>
            <a:off x="6337221" y="1822541"/>
            <a:ext cx="1797786" cy="31601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Feature Selection</a:t>
            </a:r>
            <a:endParaRPr sz="1050" dirty="0">
              <a:solidFill>
                <a:srgbClr val="434343"/>
              </a:solidFill>
              <a:latin typeface="EB Garamond"/>
              <a:ea typeface="EB Garamond"/>
              <a:cs typeface="EB Garamond"/>
              <a:sym typeface="EB Garamond"/>
            </a:endParaRPr>
          </a:p>
        </p:txBody>
      </p:sp>
      <p:sp>
        <p:nvSpPr>
          <p:cNvPr id="7" name="Google Shape;1160;p30">
            <a:extLst>
              <a:ext uri="{FF2B5EF4-FFF2-40B4-BE49-F238E27FC236}">
                <a16:creationId xmlns:a16="http://schemas.microsoft.com/office/drawing/2014/main" id="{2F483FFB-1AE3-4FAD-8BA7-3BDCE9F3B782}"/>
              </a:ext>
            </a:extLst>
          </p:cNvPr>
          <p:cNvSpPr txBox="1"/>
          <p:nvPr/>
        </p:nvSpPr>
        <p:spPr>
          <a:xfrm>
            <a:off x="6308866" y="2476385"/>
            <a:ext cx="1752568" cy="602775"/>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dirty="0">
                <a:solidFill>
                  <a:srgbClr val="434343"/>
                </a:solidFill>
                <a:latin typeface="Montserrat ExtraBold"/>
                <a:ea typeface="Montserrat ExtraBold"/>
                <a:cs typeface="Montserrat ExtraBold"/>
                <a:sym typeface="Montserrat ExtraBold"/>
              </a:rPr>
              <a:t>Encoding</a:t>
            </a:r>
            <a:endParaRPr lang="en" sz="1600" dirty="0">
              <a:solidFill>
                <a:srgbClr val="434343"/>
              </a:solidFill>
              <a:latin typeface="Montserrat ExtraBold"/>
              <a:ea typeface="Montserrat ExtraBold"/>
              <a:cs typeface="Montserrat ExtraBold"/>
              <a:sym typeface="Montserrat ExtraBold"/>
            </a:endParaRPr>
          </a:p>
          <a:p>
            <a:pPr marL="0" marR="0" lvl="0" indent="0" algn="l" rtl="0">
              <a:lnSpc>
                <a:spcPct val="100000"/>
              </a:lnSpc>
              <a:spcBef>
                <a:spcPts val="0"/>
              </a:spcBef>
              <a:spcAft>
                <a:spcPts val="0"/>
              </a:spcAft>
              <a:buNone/>
            </a:pPr>
            <a:r>
              <a:rPr lang="en-US" sz="1200" dirty="0" smtClean="0">
                <a:solidFill>
                  <a:srgbClr val="434343"/>
                </a:solidFill>
                <a:latin typeface="EB Garamond"/>
                <a:ea typeface="EB Garamond"/>
                <a:cs typeface="EB Garamond"/>
                <a:sym typeface="EB Garamond"/>
              </a:rPr>
              <a:t>Encoding categorical features</a:t>
            </a:r>
          </a:p>
          <a:p>
            <a:pPr marL="0" marR="0" lvl="0" indent="0" algn="l" rtl="0">
              <a:lnSpc>
                <a:spcPct val="100000"/>
              </a:lnSpc>
              <a:spcBef>
                <a:spcPts val="0"/>
              </a:spcBef>
              <a:spcAft>
                <a:spcPts val="0"/>
              </a:spcAft>
              <a:buNone/>
            </a:pPr>
            <a:r>
              <a:rPr lang="en-US" sz="1200" dirty="0" smtClean="0">
                <a:solidFill>
                  <a:srgbClr val="434343"/>
                </a:solidFill>
                <a:latin typeface="EB Garamond"/>
                <a:ea typeface="EB Garamond"/>
                <a:cs typeface="EB Garamond"/>
                <a:sym typeface="EB Garamond"/>
              </a:rPr>
              <a:t>Scaling numerical features</a:t>
            </a:r>
            <a:endParaRPr lang="en-US" sz="1200" dirty="0">
              <a:solidFill>
                <a:srgbClr val="434343"/>
              </a:solidFill>
              <a:latin typeface="EB Garamond"/>
              <a:ea typeface="EB Garamond"/>
              <a:cs typeface="EB Garamond"/>
              <a:sym typeface="EB Garamond"/>
            </a:endParaRPr>
          </a:p>
        </p:txBody>
      </p:sp>
      <p:sp>
        <p:nvSpPr>
          <p:cNvPr id="8" name="Google Shape;1161;p30">
            <a:extLst>
              <a:ext uri="{FF2B5EF4-FFF2-40B4-BE49-F238E27FC236}">
                <a16:creationId xmlns:a16="http://schemas.microsoft.com/office/drawing/2014/main" id="{1E18C4E3-244E-4859-B8F5-A4A12DC21FCC}"/>
              </a:ext>
            </a:extLst>
          </p:cNvPr>
          <p:cNvSpPr/>
          <p:nvPr/>
        </p:nvSpPr>
        <p:spPr>
          <a:xfrm>
            <a:off x="5489817" y="1598668"/>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2;p30">
            <a:extLst>
              <a:ext uri="{FF2B5EF4-FFF2-40B4-BE49-F238E27FC236}">
                <a16:creationId xmlns:a16="http://schemas.microsoft.com/office/drawing/2014/main" id="{580F8AA3-B65F-48D7-9CBD-4CCD56C8A35E}"/>
              </a:ext>
            </a:extLst>
          </p:cNvPr>
          <p:cNvSpPr/>
          <p:nvPr/>
        </p:nvSpPr>
        <p:spPr>
          <a:xfrm>
            <a:off x="5489817" y="2388168"/>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3;p30">
            <a:extLst>
              <a:ext uri="{FF2B5EF4-FFF2-40B4-BE49-F238E27FC236}">
                <a16:creationId xmlns:a16="http://schemas.microsoft.com/office/drawing/2014/main" id="{CA263305-36FA-43DF-BF17-3BCDBA6D28B6}"/>
              </a:ext>
            </a:extLst>
          </p:cNvPr>
          <p:cNvSpPr txBox="1"/>
          <p:nvPr/>
        </p:nvSpPr>
        <p:spPr>
          <a:xfrm>
            <a:off x="5659467" y="1830068"/>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01</a:t>
            </a:r>
            <a:endParaRPr sz="900" dirty="0">
              <a:solidFill>
                <a:srgbClr val="434343"/>
              </a:solidFill>
              <a:latin typeface="EB Garamond"/>
              <a:ea typeface="EB Garamond"/>
              <a:cs typeface="EB Garamond"/>
              <a:sym typeface="EB Garamond"/>
            </a:endParaRPr>
          </a:p>
        </p:txBody>
      </p:sp>
      <p:sp>
        <p:nvSpPr>
          <p:cNvPr id="11" name="Google Shape;1164;p30">
            <a:extLst>
              <a:ext uri="{FF2B5EF4-FFF2-40B4-BE49-F238E27FC236}">
                <a16:creationId xmlns:a16="http://schemas.microsoft.com/office/drawing/2014/main" id="{F0FD5F65-CAD1-491D-A65C-E7FB1970C20A}"/>
              </a:ext>
            </a:extLst>
          </p:cNvPr>
          <p:cNvSpPr txBox="1"/>
          <p:nvPr/>
        </p:nvSpPr>
        <p:spPr>
          <a:xfrm>
            <a:off x="5659467" y="2608368"/>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02</a:t>
            </a:r>
            <a:endParaRPr sz="900">
              <a:solidFill>
                <a:srgbClr val="434343"/>
              </a:solidFill>
              <a:latin typeface="EB Garamond"/>
              <a:ea typeface="EB Garamond"/>
              <a:cs typeface="EB Garamond"/>
              <a:sym typeface="EB Garamond"/>
            </a:endParaRPr>
          </a:p>
        </p:txBody>
      </p:sp>
      <p:cxnSp>
        <p:nvCxnSpPr>
          <p:cNvPr id="12" name="Google Shape;1166;p30">
            <a:extLst>
              <a:ext uri="{FF2B5EF4-FFF2-40B4-BE49-F238E27FC236}">
                <a16:creationId xmlns:a16="http://schemas.microsoft.com/office/drawing/2014/main" id="{7A194ACE-3C65-4700-B64C-28C06EF0CB44}"/>
              </a:ext>
            </a:extLst>
          </p:cNvPr>
          <p:cNvCxnSpPr/>
          <p:nvPr/>
        </p:nvCxnSpPr>
        <p:spPr>
          <a:xfrm rot="10800000">
            <a:off x="5305317" y="1908668"/>
            <a:ext cx="0" cy="798300"/>
          </a:xfrm>
          <a:prstGeom prst="straightConnector1">
            <a:avLst/>
          </a:prstGeom>
          <a:noFill/>
          <a:ln w="28575" cap="flat" cmpd="sng">
            <a:solidFill>
              <a:srgbClr val="9AD7D2"/>
            </a:solidFill>
            <a:prstDash val="solid"/>
            <a:round/>
            <a:headEnd type="oval" w="med" len="med"/>
            <a:tailEnd type="oval" w="med" len="med"/>
          </a:ln>
        </p:spPr>
      </p:cxnSp>
      <p:cxnSp>
        <p:nvCxnSpPr>
          <p:cNvPr id="13" name="Google Shape;1167;p30">
            <a:extLst>
              <a:ext uri="{FF2B5EF4-FFF2-40B4-BE49-F238E27FC236}">
                <a16:creationId xmlns:a16="http://schemas.microsoft.com/office/drawing/2014/main" id="{BEB1A6CB-EE58-4BB7-8255-6167DBF30542}"/>
              </a:ext>
            </a:extLst>
          </p:cNvPr>
          <p:cNvCxnSpPr/>
          <p:nvPr/>
        </p:nvCxnSpPr>
        <p:spPr>
          <a:xfrm rot="10800000">
            <a:off x="5305317" y="3898324"/>
            <a:ext cx="0" cy="798300"/>
          </a:xfrm>
          <a:prstGeom prst="straightConnector1">
            <a:avLst/>
          </a:prstGeom>
          <a:noFill/>
          <a:ln w="28575" cap="flat" cmpd="sng">
            <a:solidFill>
              <a:srgbClr val="9AD7D2"/>
            </a:solidFill>
            <a:prstDash val="solid"/>
            <a:round/>
            <a:headEnd type="oval" w="med" len="med"/>
            <a:tailEnd type="oval" w="med" len="med"/>
          </a:ln>
        </p:spPr>
      </p:cxnSp>
      <p:sp>
        <p:nvSpPr>
          <p:cNvPr id="14" name="Google Shape;1168;p30">
            <a:extLst>
              <a:ext uri="{FF2B5EF4-FFF2-40B4-BE49-F238E27FC236}">
                <a16:creationId xmlns:a16="http://schemas.microsoft.com/office/drawing/2014/main" id="{FC8268CE-B113-4748-8BF1-1B84EB002450}"/>
              </a:ext>
            </a:extLst>
          </p:cNvPr>
          <p:cNvSpPr txBox="1"/>
          <p:nvPr/>
        </p:nvSpPr>
        <p:spPr>
          <a:xfrm>
            <a:off x="6308866" y="3673949"/>
            <a:ext cx="1752568" cy="489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Training and Evaluating Model</a:t>
            </a:r>
            <a:endParaRPr dirty="0">
              <a:solidFill>
                <a:srgbClr val="434343"/>
              </a:solidFill>
              <a:latin typeface="Montserrat ExtraBold"/>
              <a:ea typeface="Montserrat ExtraBold"/>
              <a:cs typeface="Montserrat ExtraBold"/>
              <a:sym typeface="Montserrat ExtraBold"/>
            </a:endParaRPr>
          </a:p>
        </p:txBody>
      </p:sp>
      <p:sp>
        <p:nvSpPr>
          <p:cNvPr id="15" name="Google Shape;1169;p30">
            <a:extLst>
              <a:ext uri="{FF2B5EF4-FFF2-40B4-BE49-F238E27FC236}">
                <a16:creationId xmlns:a16="http://schemas.microsoft.com/office/drawing/2014/main" id="{AF256D74-41BD-4B2D-A662-9957AD793539}"/>
              </a:ext>
            </a:extLst>
          </p:cNvPr>
          <p:cNvSpPr txBox="1"/>
          <p:nvPr/>
        </p:nvSpPr>
        <p:spPr>
          <a:xfrm>
            <a:off x="6171498" y="4377824"/>
            <a:ext cx="2027304" cy="4893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Hyperparameter Tuning &amp; Fine tuning (if needed)</a:t>
            </a:r>
            <a:endParaRPr dirty="0">
              <a:solidFill>
                <a:srgbClr val="434343"/>
              </a:solidFill>
              <a:latin typeface="Montserrat ExtraBold"/>
              <a:ea typeface="Montserrat ExtraBold"/>
              <a:cs typeface="Montserrat ExtraBold"/>
              <a:sym typeface="Montserrat ExtraBold"/>
            </a:endParaRPr>
          </a:p>
        </p:txBody>
      </p:sp>
      <p:sp>
        <p:nvSpPr>
          <p:cNvPr id="16" name="Google Shape;1170;p30">
            <a:extLst>
              <a:ext uri="{FF2B5EF4-FFF2-40B4-BE49-F238E27FC236}">
                <a16:creationId xmlns:a16="http://schemas.microsoft.com/office/drawing/2014/main" id="{068694BD-2A26-4FBF-A865-B0814DA731B4}"/>
              </a:ext>
            </a:extLst>
          </p:cNvPr>
          <p:cNvSpPr/>
          <p:nvPr/>
        </p:nvSpPr>
        <p:spPr>
          <a:xfrm>
            <a:off x="5489817" y="358832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1;p30">
            <a:extLst>
              <a:ext uri="{FF2B5EF4-FFF2-40B4-BE49-F238E27FC236}">
                <a16:creationId xmlns:a16="http://schemas.microsoft.com/office/drawing/2014/main" id="{D536469E-13C4-4C3F-940B-9A818F5E97E6}"/>
              </a:ext>
            </a:extLst>
          </p:cNvPr>
          <p:cNvSpPr txBox="1"/>
          <p:nvPr/>
        </p:nvSpPr>
        <p:spPr>
          <a:xfrm>
            <a:off x="5659467" y="3825312"/>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03</a:t>
            </a:r>
            <a:endParaRPr sz="900">
              <a:solidFill>
                <a:srgbClr val="434343"/>
              </a:solidFill>
              <a:latin typeface="EB Garamond"/>
              <a:ea typeface="EB Garamond"/>
              <a:cs typeface="EB Garamond"/>
              <a:sym typeface="EB Garamond"/>
            </a:endParaRPr>
          </a:p>
        </p:txBody>
      </p:sp>
      <p:sp>
        <p:nvSpPr>
          <p:cNvPr id="18" name="Google Shape;1172;p30">
            <a:extLst>
              <a:ext uri="{FF2B5EF4-FFF2-40B4-BE49-F238E27FC236}">
                <a16:creationId xmlns:a16="http://schemas.microsoft.com/office/drawing/2014/main" id="{FF534855-3CB5-434C-8448-1172D6F7F86A}"/>
              </a:ext>
            </a:extLst>
          </p:cNvPr>
          <p:cNvSpPr/>
          <p:nvPr/>
        </p:nvSpPr>
        <p:spPr>
          <a:xfrm>
            <a:off x="5489817" y="437782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3;p30">
            <a:extLst>
              <a:ext uri="{FF2B5EF4-FFF2-40B4-BE49-F238E27FC236}">
                <a16:creationId xmlns:a16="http://schemas.microsoft.com/office/drawing/2014/main" id="{0ACECD22-55DC-42F1-ADD5-C8DE4C79F336}"/>
              </a:ext>
            </a:extLst>
          </p:cNvPr>
          <p:cNvSpPr txBox="1"/>
          <p:nvPr/>
        </p:nvSpPr>
        <p:spPr>
          <a:xfrm>
            <a:off x="5659467" y="4605887"/>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04</a:t>
            </a:r>
            <a:endParaRPr sz="900">
              <a:solidFill>
                <a:srgbClr val="434343"/>
              </a:solidFill>
              <a:latin typeface="EB Garamond"/>
              <a:ea typeface="EB Garamond"/>
              <a:cs typeface="EB Garamond"/>
              <a:sym typeface="EB Garamond"/>
            </a:endParaRPr>
          </a:p>
        </p:txBody>
      </p:sp>
    </p:spTree>
    <p:extLst>
      <p:ext uri="{BB962C8B-B14F-4D97-AF65-F5344CB8AC3E}">
        <p14:creationId xmlns:p14="http://schemas.microsoft.com/office/powerpoint/2010/main" val="96574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C42BCA-8428-4B31-A73E-E149BC0100BD}"/>
              </a:ext>
            </a:extLst>
          </p:cNvPr>
          <p:cNvSpPr/>
          <p:nvPr/>
        </p:nvSpPr>
        <p:spPr>
          <a:xfrm>
            <a:off x="2" y="0"/>
            <a:ext cx="857691" cy="5143500"/>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C72A1ED0-9952-44FD-83F4-F27C67258E8D}"/>
              </a:ext>
            </a:extLst>
          </p:cNvPr>
          <p:cNvSpPr txBox="1"/>
          <p:nvPr/>
        </p:nvSpPr>
        <p:spPr>
          <a:xfrm>
            <a:off x="1458928" y="480779"/>
            <a:ext cx="2082262" cy="338554"/>
          </a:xfrm>
          <a:prstGeom prst="rect">
            <a:avLst/>
          </a:prstGeom>
          <a:no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Base Model</a:t>
            </a:r>
          </a:p>
        </p:txBody>
      </p:sp>
      <p:sp>
        <p:nvSpPr>
          <p:cNvPr id="14" name="TextBox 13">
            <a:extLst>
              <a:ext uri="{FF2B5EF4-FFF2-40B4-BE49-F238E27FC236}">
                <a16:creationId xmlns:a16="http://schemas.microsoft.com/office/drawing/2014/main" id="{1FF681D4-A97E-43A5-B550-4B54133FAB74}"/>
              </a:ext>
            </a:extLst>
          </p:cNvPr>
          <p:cNvSpPr txBox="1"/>
          <p:nvPr/>
        </p:nvSpPr>
        <p:spPr>
          <a:xfrm>
            <a:off x="5783975" y="480779"/>
            <a:ext cx="2082262" cy="584775"/>
          </a:xfrm>
          <a:prstGeom prst="rect">
            <a:avLst/>
          </a:prstGeom>
          <a:no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Hyperparameter Tuning</a:t>
            </a:r>
          </a:p>
        </p:txBody>
      </p:sp>
      <p:sp>
        <p:nvSpPr>
          <p:cNvPr id="15" name="TextBox 14">
            <a:extLst>
              <a:ext uri="{FF2B5EF4-FFF2-40B4-BE49-F238E27FC236}">
                <a16:creationId xmlns:a16="http://schemas.microsoft.com/office/drawing/2014/main" id="{826E57BB-B880-43F0-896C-30C1DB6DFFF6}"/>
              </a:ext>
            </a:extLst>
          </p:cNvPr>
          <p:cNvSpPr txBox="1"/>
          <p:nvPr/>
        </p:nvSpPr>
        <p:spPr>
          <a:xfrm>
            <a:off x="5369123" y="4224965"/>
            <a:ext cx="3109800" cy="830997"/>
          </a:xfrm>
          <a:prstGeom prst="rect">
            <a:avLst/>
          </a:prstGeom>
          <a:no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We choose the best model based on R2 score and mean absolute error (MAE)</a:t>
            </a:r>
          </a:p>
        </p:txBody>
      </p:sp>
      <p:pic>
        <p:nvPicPr>
          <p:cNvPr id="3" name="Picture 2">
            <a:extLst>
              <a:ext uri="{FF2B5EF4-FFF2-40B4-BE49-F238E27FC236}">
                <a16:creationId xmlns:a16="http://schemas.microsoft.com/office/drawing/2014/main" id="{7080056C-B9B9-46FD-AC9D-723C0005CCE5}"/>
              </a:ext>
            </a:extLst>
          </p:cNvPr>
          <p:cNvPicPr>
            <a:picLocks noChangeAspect="1"/>
          </p:cNvPicPr>
          <p:nvPr/>
        </p:nvPicPr>
        <p:blipFill>
          <a:blip r:embed="rId2"/>
          <a:stretch>
            <a:fillRect/>
          </a:stretch>
        </p:blipFill>
        <p:spPr>
          <a:xfrm>
            <a:off x="4756437" y="1190721"/>
            <a:ext cx="4137338" cy="970406"/>
          </a:xfrm>
          <a:prstGeom prst="rect">
            <a:avLst/>
          </a:prstGeom>
        </p:spPr>
      </p:pic>
      <p:sp>
        <p:nvSpPr>
          <p:cNvPr id="9" name="TextBox 8">
            <a:extLst>
              <a:ext uri="{FF2B5EF4-FFF2-40B4-BE49-F238E27FC236}">
                <a16:creationId xmlns:a16="http://schemas.microsoft.com/office/drawing/2014/main" id="{539DF51D-0162-4791-9059-4FBAEEEB1C3B}"/>
              </a:ext>
            </a:extLst>
          </p:cNvPr>
          <p:cNvSpPr txBox="1"/>
          <p:nvPr/>
        </p:nvSpPr>
        <p:spPr>
          <a:xfrm>
            <a:off x="5000116" y="2205794"/>
            <a:ext cx="3679650" cy="1015663"/>
          </a:xfrm>
          <a:prstGeom prst="rect">
            <a:avLst/>
          </a:prstGeom>
          <a:noFill/>
        </p:spPr>
        <p:txBody>
          <a:bodyPr wrap="square">
            <a:spAutoFit/>
          </a:bodyPr>
          <a:lstStyle/>
          <a:p>
            <a:pPr marL="171450" indent="-171450" algn="just">
              <a:buFontTx/>
              <a:buChar char="-"/>
            </a:pPr>
            <a:r>
              <a:rPr lang="en-GB" sz="1000" dirty="0">
                <a:latin typeface="Montserrat Light" panose="020B0604020202020204" charset="0"/>
                <a:ea typeface="EB Garamond" panose="00000500000000000000" pitchFamily="2" charset="0"/>
                <a:cs typeface="Segoe UI" panose="020B0502040204020203" pitchFamily="34" charset="0"/>
              </a:rPr>
              <a:t>KNN base model having the best R2 score but it still over fit. After doing hyperparameter tuning the R2 score for test data is overfitting. We are not going to continue fine tuning with KNN because it is too long to process (needs more resources)  </a:t>
            </a:r>
          </a:p>
          <a:p>
            <a:pPr marL="171450" indent="-171450" algn="just">
              <a:buFontTx/>
              <a:buChar char="-"/>
            </a:pPr>
            <a:endParaRPr lang="en-GB" sz="1000" dirty="0">
              <a:latin typeface="EB Garamond" panose="00000500000000000000" pitchFamily="2" charset="0"/>
              <a:ea typeface="EB Garamond" panose="00000500000000000000" pitchFamily="2"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250475" y="819333"/>
            <a:ext cx="4505962" cy="4131052"/>
          </a:xfrm>
          <a:prstGeom prst="rect">
            <a:avLst/>
          </a:prstGeom>
        </p:spPr>
      </p:pic>
      <p:sp>
        <p:nvSpPr>
          <p:cNvPr id="5" name="TextBox 4">
            <a:extLst>
              <a:ext uri="{FF2B5EF4-FFF2-40B4-BE49-F238E27FC236}">
                <a16:creationId xmlns:a16="http://schemas.microsoft.com/office/drawing/2014/main" id="{F050AC3E-0ED4-42B3-AFCB-571A66BC835F}"/>
              </a:ext>
            </a:extLst>
          </p:cNvPr>
          <p:cNvSpPr txBox="1"/>
          <p:nvPr/>
        </p:nvSpPr>
        <p:spPr>
          <a:xfrm>
            <a:off x="250475" y="1113506"/>
            <a:ext cx="4416118" cy="404382"/>
          </a:xfrm>
          <a:prstGeom prst="rect">
            <a:avLst/>
          </a:prstGeom>
          <a:noFill/>
          <a:ln w="19050">
            <a:solidFill>
              <a:srgbClr val="FF0000"/>
            </a:solidFill>
          </a:ln>
        </p:spPr>
        <p:txBody>
          <a:bodyPr wrap="square" rtlCol="0">
            <a:spAutoFit/>
          </a:bodyPr>
          <a:lstStyle/>
          <a:p>
            <a:endParaRPr lang="en-ID" dirty="0"/>
          </a:p>
        </p:txBody>
      </p:sp>
      <p:sp>
        <p:nvSpPr>
          <p:cNvPr id="11" name="TextBox 10">
            <a:extLst>
              <a:ext uri="{FF2B5EF4-FFF2-40B4-BE49-F238E27FC236}">
                <a16:creationId xmlns:a16="http://schemas.microsoft.com/office/drawing/2014/main" id="{D9B2A4CC-001A-455F-BA1F-2DF96C7E61F3}"/>
              </a:ext>
            </a:extLst>
          </p:cNvPr>
          <p:cNvSpPr txBox="1"/>
          <p:nvPr/>
        </p:nvSpPr>
        <p:spPr>
          <a:xfrm>
            <a:off x="250475" y="1602412"/>
            <a:ext cx="4416118" cy="404382"/>
          </a:xfrm>
          <a:prstGeom prst="rect">
            <a:avLst/>
          </a:prstGeom>
          <a:noFill/>
          <a:ln w="19050">
            <a:solidFill>
              <a:srgbClr val="FF0000"/>
            </a:solidFill>
          </a:ln>
        </p:spPr>
        <p:txBody>
          <a:bodyPr wrap="square" rtlCol="0">
            <a:spAutoFit/>
          </a:bodyPr>
          <a:lstStyle/>
          <a:p>
            <a:endParaRPr lang="en-ID" dirty="0"/>
          </a:p>
        </p:txBody>
      </p:sp>
      <p:sp>
        <p:nvSpPr>
          <p:cNvPr id="16" name="TextBox 15">
            <a:extLst>
              <a:ext uri="{FF2B5EF4-FFF2-40B4-BE49-F238E27FC236}">
                <a16:creationId xmlns:a16="http://schemas.microsoft.com/office/drawing/2014/main" id="{600E80D3-BB97-4C1C-9824-864A0C2E1112}"/>
              </a:ext>
            </a:extLst>
          </p:cNvPr>
          <p:cNvSpPr txBox="1"/>
          <p:nvPr/>
        </p:nvSpPr>
        <p:spPr>
          <a:xfrm>
            <a:off x="250475" y="3981295"/>
            <a:ext cx="4416118" cy="404382"/>
          </a:xfrm>
          <a:prstGeom prst="rect">
            <a:avLst/>
          </a:prstGeom>
          <a:noFill/>
          <a:ln w="19050">
            <a:solidFill>
              <a:srgbClr val="FF0000"/>
            </a:solidFill>
          </a:ln>
        </p:spPr>
        <p:txBody>
          <a:bodyPr wrap="square" rtlCol="0">
            <a:spAutoFit/>
          </a:bodyPr>
          <a:lstStyle/>
          <a:p>
            <a:endParaRPr lang="en-ID" dirty="0"/>
          </a:p>
        </p:txBody>
      </p:sp>
      <p:sp>
        <p:nvSpPr>
          <p:cNvPr id="17" name="TextBox 16">
            <a:extLst>
              <a:ext uri="{FF2B5EF4-FFF2-40B4-BE49-F238E27FC236}">
                <a16:creationId xmlns:a16="http://schemas.microsoft.com/office/drawing/2014/main" id="{34C78D51-EBC5-4EA9-8935-00FEFD18519C}"/>
              </a:ext>
            </a:extLst>
          </p:cNvPr>
          <p:cNvSpPr txBox="1"/>
          <p:nvPr/>
        </p:nvSpPr>
        <p:spPr>
          <a:xfrm>
            <a:off x="5000115" y="2980036"/>
            <a:ext cx="3679651" cy="553998"/>
          </a:xfrm>
          <a:prstGeom prst="rect">
            <a:avLst/>
          </a:prstGeom>
          <a:noFill/>
        </p:spPr>
        <p:txBody>
          <a:bodyPr wrap="square">
            <a:spAutoFit/>
          </a:bodyPr>
          <a:lstStyle/>
          <a:p>
            <a:pPr marL="171450" indent="-171450" algn="just">
              <a:buFontTx/>
              <a:buChar char="-"/>
            </a:pPr>
            <a:r>
              <a:rPr lang="en-GB" sz="1000" dirty="0">
                <a:latin typeface="Montserrat Light" panose="020B0604020202020204" charset="0"/>
                <a:ea typeface="EB Garamond" panose="00000500000000000000" pitchFamily="2" charset="0"/>
                <a:cs typeface="Segoe UI" panose="020B0502040204020203" pitchFamily="34" charset="0"/>
              </a:rPr>
              <a:t>Linear regression R2 score categorized as good learner with R2 score of </a:t>
            </a:r>
            <a:r>
              <a:rPr lang="en-GB" sz="1000" dirty="0" smtClean="0">
                <a:latin typeface="Montserrat Light" panose="020B0604020202020204" charset="0"/>
                <a:ea typeface="EB Garamond" panose="00000500000000000000" pitchFamily="2" charset="0"/>
                <a:cs typeface="Segoe UI" panose="020B0502040204020203" pitchFamily="34" charset="0"/>
              </a:rPr>
              <a:t>0.75 on training and 0.77 on testing </a:t>
            </a:r>
            <a:r>
              <a:rPr lang="en-GB" sz="1000" dirty="0">
                <a:latin typeface="Montserrat Light" panose="020B0604020202020204" charset="0"/>
                <a:ea typeface="EB Garamond" panose="00000500000000000000" pitchFamily="2" charset="0"/>
                <a:cs typeface="Segoe UI" panose="020B0502040204020203" pitchFamily="34" charset="0"/>
              </a:rPr>
              <a:t>with MAE of </a:t>
            </a:r>
            <a:r>
              <a:rPr lang="en-GB" sz="1000" dirty="0" smtClean="0">
                <a:latin typeface="Montserrat Light" panose="020B0604020202020204" charset="0"/>
                <a:ea typeface="EB Garamond" panose="00000500000000000000" pitchFamily="2" charset="0"/>
                <a:cs typeface="Segoe UI" panose="020B0502040204020203" pitchFamily="34" charset="0"/>
              </a:rPr>
              <a:t>32572.477. </a:t>
            </a:r>
            <a:endParaRPr lang="en-GB" sz="1000" dirty="0">
              <a:latin typeface="Montserrat Light" panose="020B0604020202020204" charset="0"/>
              <a:ea typeface="EB Garamond" panose="00000500000000000000" pitchFamily="2" charset="0"/>
              <a:cs typeface="Segoe UI" panose="020B0502040204020203" pitchFamily="34" charset="0"/>
            </a:endParaRPr>
          </a:p>
        </p:txBody>
      </p:sp>
      <p:sp>
        <p:nvSpPr>
          <p:cNvPr id="18" name="TextBox 17">
            <a:extLst>
              <a:ext uri="{FF2B5EF4-FFF2-40B4-BE49-F238E27FC236}">
                <a16:creationId xmlns:a16="http://schemas.microsoft.com/office/drawing/2014/main" id="{A771A03E-8490-44D3-B87E-B7FD775440ED}"/>
              </a:ext>
            </a:extLst>
          </p:cNvPr>
          <p:cNvSpPr txBox="1"/>
          <p:nvPr/>
        </p:nvSpPr>
        <p:spPr>
          <a:xfrm>
            <a:off x="5000115" y="3496620"/>
            <a:ext cx="3679651" cy="707886"/>
          </a:xfrm>
          <a:prstGeom prst="rect">
            <a:avLst/>
          </a:prstGeom>
          <a:noFill/>
        </p:spPr>
        <p:txBody>
          <a:bodyPr wrap="square">
            <a:spAutoFit/>
          </a:bodyPr>
          <a:lstStyle/>
          <a:p>
            <a:pPr marL="171450" indent="-171450" algn="just">
              <a:buFontTx/>
              <a:buChar char="-"/>
            </a:pPr>
            <a:r>
              <a:rPr lang="en-GB" sz="1000" dirty="0">
                <a:latin typeface="Montserrat Light" panose="020B0604020202020204" charset="0"/>
                <a:ea typeface="EB Garamond" panose="00000500000000000000" pitchFamily="2" charset="0"/>
                <a:cs typeface="Segoe UI" panose="020B0502040204020203" pitchFamily="34" charset="0"/>
              </a:rPr>
              <a:t>Decision tree regressor categorized as strong learner causing the model to struggle in predicting new /unseen data. So we want to decrease overfit while still retaining a good R2 and MAE</a:t>
            </a:r>
          </a:p>
        </p:txBody>
      </p:sp>
    </p:spTree>
    <p:extLst>
      <p:ext uri="{BB962C8B-B14F-4D97-AF65-F5344CB8AC3E}">
        <p14:creationId xmlns:p14="http://schemas.microsoft.com/office/powerpoint/2010/main" val="242634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178A-6AA1-4FBB-9531-832BDBB1C701}"/>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59688847-9380-4446-9A93-4B87D0B6C0E7}"/>
              </a:ext>
            </a:extLst>
          </p:cNvPr>
          <p:cNvSpPr>
            <a:spLocks noGrp="1"/>
          </p:cNvSpPr>
          <p:nvPr>
            <p:ph idx="1"/>
          </p:nvPr>
        </p:nvSpPr>
        <p:spPr/>
        <p:txBody>
          <a:bodyPr/>
          <a:lstStyle/>
          <a:p>
            <a:endParaRPr lang="en-ID" dirty="0"/>
          </a:p>
        </p:txBody>
      </p:sp>
      <p:sp>
        <p:nvSpPr>
          <p:cNvPr id="4" name="Slide Number Placeholder 3">
            <a:extLst>
              <a:ext uri="{FF2B5EF4-FFF2-40B4-BE49-F238E27FC236}">
                <a16:creationId xmlns:a16="http://schemas.microsoft.com/office/drawing/2014/main" id="{95AC1AF9-89A7-4874-AB34-D5537954E02E}"/>
              </a:ext>
            </a:extLst>
          </p:cNvPr>
          <p:cNvSpPr>
            <a:spLocks noGrp="1"/>
          </p:cNvSpPr>
          <p:nvPr>
            <p:ph type="sldNum" sz="quarter" idx="12"/>
          </p:nvPr>
        </p:nvSpPr>
        <p:spPr/>
        <p:txBody>
          <a:bodyPr/>
          <a:lstStyle/>
          <a:p>
            <a:fld id="{7E230064-03AA-42C3-B92E-042D4A99B5C7}" type="slidenum">
              <a:rPr lang="en-ID" smtClean="0"/>
              <a:t>54</a:t>
            </a:fld>
            <a:endParaRPr lang="en-ID"/>
          </a:p>
        </p:txBody>
      </p:sp>
      <p:sp>
        <p:nvSpPr>
          <p:cNvPr id="5" name="Rectangle 4">
            <a:extLst>
              <a:ext uri="{FF2B5EF4-FFF2-40B4-BE49-F238E27FC236}">
                <a16:creationId xmlns:a16="http://schemas.microsoft.com/office/drawing/2014/main" id="{19781837-2AFA-4508-83CC-F67D53E3D133}"/>
              </a:ext>
            </a:extLst>
          </p:cNvPr>
          <p:cNvSpPr/>
          <p:nvPr/>
        </p:nvSpPr>
        <p:spPr>
          <a:xfrm>
            <a:off x="2" y="0"/>
            <a:ext cx="9143998" cy="5143500"/>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F6A8B385-7197-403E-8C3D-22E92ABE0BBA}"/>
              </a:ext>
            </a:extLst>
          </p:cNvPr>
          <p:cNvSpPr txBox="1"/>
          <p:nvPr/>
        </p:nvSpPr>
        <p:spPr>
          <a:xfrm>
            <a:off x="3064384" y="515624"/>
            <a:ext cx="2895724" cy="338554"/>
          </a:xfrm>
          <a:prstGeom prst="rect">
            <a:avLst/>
          </a:prstGeom>
          <a:solidFill>
            <a:srgbClr val="FFE48D"/>
          </a:solid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Fine Tuned Decision Tree</a:t>
            </a:r>
          </a:p>
        </p:txBody>
      </p:sp>
      <p:sp>
        <p:nvSpPr>
          <p:cNvPr id="10" name="TextBox 9">
            <a:extLst>
              <a:ext uri="{FF2B5EF4-FFF2-40B4-BE49-F238E27FC236}">
                <a16:creationId xmlns:a16="http://schemas.microsoft.com/office/drawing/2014/main" id="{320006B7-AE5E-4E08-90C7-50B465A18644}"/>
              </a:ext>
            </a:extLst>
          </p:cNvPr>
          <p:cNvSpPr txBox="1"/>
          <p:nvPr/>
        </p:nvSpPr>
        <p:spPr>
          <a:xfrm>
            <a:off x="2656563" y="2109766"/>
            <a:ext cx="1852136" cy="307777"/>
          </a:xfrm>
          <a:prstGeom prst="rect">
            <a:avLst/>
          </a:prstGeom>
          <a:solidFill>
            <a:srgbClr val="FFCB64"/>
          </a:solidFill>
        </p:spPr>
        <p:txBody>
          <a:bodyPr wrap="square">
            <a:spAutoFit/>
          </a:bodyPr>
          <a:lstStyle/>
          <a:p>
            <a:pPr algn="ctr"/>
            <a:r>
              <a:rPr lang="en-GB" b="1" dirty="0" smtClean="0">
                <a:latin typeface="Montserrat Black" panose="020B0604020202020204" charset="0"/>
                <a:ea typeface="EB Garamond" panose="00000500000000000000" pitchFamily="2" charset="0"/>
                <a:cs typeface="Segoe UI" panose="020B0502040204020203" pitchFamily="34" charset="0"/>
              </a:rPr>
              <a:t>Train</a:t>
            </a:r>
            <a:endParaRPr lang="en-GB" b="1" dirty="0">
              <a:latin typeface="Montserrat Black" panose="020B0604020202020204" charset="0"/>
              <a:ea typeface="EB Garamond" panose="00000500000000000000" pitchFamily="2" charset="0"/>
              <a:cs typeface="Segoe UI" panose="020B0502040204020203" pitchFamily="34" charset="0"/>
            </a:endParaRPr>
          </a:p>
        </p:txBody>
      </p:sp>
      <p:sp>
        <p:nvSpPr>
          <p:cNvPr id="11" name="TextBox 10">
            <a:extLst>
              <a:ext uri="{FF2B5EF4-FFF2-40B4-BE49-F238E27FC236}">
                <a16:creationId xmlns:a16="http://schemas.microsoft.com/office/drawing/2014/main" id="{A6618CBA-59C3-4841-8289-92E602C8FDEA}"/>
              </a:ext>
            </a:extLst>
          </p:cNvPr>
          <p:cNvSpPr txBox="1"/>
          <p:nvPr/>
        </p:nvSpPr>
        <p:spPr>
          <a:xfrm>
            <a:off x="2656563" y="2419653"/>
            <a:ext cx="1852136" cy="830997"/>
          </a:xfrm>
          <a:prstGeom prst="rect">
            <a:avLst/>
          </a:prstGeom>
          <a:solidFill>
            <a:srgbClr val="FFE48D"/>
          </a:solidFill>
        </p:spPr>
        <p:txBody>
          <a:bodyPr wrap="square">
            <a:spAutoFit/>
          </a:bodyPr>
          <a:lstStyle/>
          <a:p>
            <a:pPr algn="ctr"/>
            <a:r>
              <a:rPr lang="en-GB" sz="1200" dirty="0">
                <a:latin typeface="Montserrat Light" panose="020B0604020202020204" charset="0"/>
                <a:ea typeface="EB Garamond" panose="00000500000000000000" pitchFamily="2" charset="0"/>
                <a:cs typeface="Segoe UI" panose="020B0502040204020203" pitchFamily="34" charset="0"/>
              </a:rPr>
              <a:t>R2: </a:t>
            </a:r>
            <a:r>
              <a:rPr lang="en-GB" sz="1200" dirty="0" smtClean="0">
                <a:latin typeface="Montserrat Light" panose="020B0604020202020204" charset="0"/>
                <a:ea typeface="EB Garamond" panose="00000500000000000000" pitchFamily="2" charset="0"/>
                <a:cs typeface="Segoe UI" panose="020B0502040204020203" pitchFamily="34" charset="0"/>
              </a:rPr>
              <a:t>0.818</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MAE: </a:t>
            </a:r>
            <a:r>
              <a:rPr lang="en-GB" sz="1200" dirty="0" smtClean="0">
                <a:latin typeface="Montserrat Light" panose="020B0604020202020204" charset="0"/>
                <a:ea typeface="EB Garamond" panose="00000500000000000000" pitchFamily="2" charset="0"/>
                <a:cs typeface="Segoe UI" panose="020B0502040204020203" pitchFamily="34" charset="0"/>
              </a:rPr>
              <a:t>20350.7</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MSE: </a:t>
            </a:r>
            <a:r>
              <a:rPr lang="en-GB" sz="1200" dirty="0" smtClean="0">
                <a:latin typeface="Montserrat Light" panose="020B0604020202020204" charset="0"/>
                <a:ea typeface="EB Garamond" panose="00000500000000000000" pitchFamily="2" charset="0"/>
                <a:cs typeface="Segoe UI" panose="020B0502040204020203" pitchFamily="34" charset="0"/>
              </a:rPr>
              <a:t>2.4777e+09</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RMSE: </a:t>
            </a:r>
            <a:r>
              <a:rPr lang="en-GB" sz="1200" dirty="0" smtClean="0">
                <a:latin typeface="Montserrat Light" panose="020B0604020202020204" charset="0"/>
                <a:ea typeface="EB Garamond" panose="00000500000000000000" pitchFamily="2" charset="0"/>
                <a:cs typeface="Segoe UI" panose="020B0502040204020203" pitchFamily="34" charset="0"/>
              </a:rPr>
              <a:t>49776.09</a:t>
            </a:r>
            <a:endParaRPr lang="en-GB" sz="1200" dirty="0">
              <a:latin typeface="Montserrat Light" panose="020B0604020202020204" charset="0"/>
              <a:ea typeface="EB Garamond" panose="00000500000000000000" pitchFamily="2" charset="0"/>
              <a:cs typeface="Segoe UI" panose="020B0502040204020203" pitchFamily="34" charset="0"/>
            </a:endParaRPr>
          </a:p>
        </p:txBody>
      </p:sp>
      <p:sp>
        <p:nvSpPr>
          <p:cNvPr id="12" name="TextBox 11">
            <a:extLst>
              <a:ext uri="{FF2B5EF4-FFF2-40B4-BE49-F238E27FC236}">
                <a16:creationId xmlns:a16="http://schemas.microsoft.com/office/drawing/2014/main" id="{B1B6139E-550F-4BAA-940E-0355D3B08CC0}"/>
              </a:ext>
            </a:extLst>
          </p:cNvPr>
          <p:cNvSpPr txBox="1"/>
          <p:nvPr/>
        </p:nvSpPr>
        <p:spPr>
          <a:xfrm>
            <a:off x="4574457" y="2100385"/>
            <a:ext cx="1852136" cy="307777"/>
          </a:xfrm>
          <a:prstGeom prst="rect">
            <a:avLst/>
          </a:prstGeom>
          <a:solidFill>
            <a:srgbClr val="FFCB64"/>
          </a:solidFill>
        </p:spPr>
        <p:txBody>
          <a:bodyPr wrap="square">
            <a:spAutoFit/>
          </a:bodyPr>
          <a:lstStyle/>
          <a:p>
            <a:pPr algn="ctr"/>
            <a:r>
              <a:rPr lang="en-GB" b="1" dirty="0" smtClean="0">
                <a:latin typeface="Montserrat Black" panose="020B0604020202020204" charset="0"/>
                <a:ea typeface="EB Garamond" panose="00000500000000000000" pitchFamily="2" charset="0"/>
                <a:cs typeface="Segoe UI" panose="020B0502040204020203" pitchFamily="34" charset="0"/>
              </a:rPr>
              <a:t>Test</a:t>
            </a:r>
            <a:endParaRPr lang="en-GB" b="1" dirty="0">
              <a:latin typeface="Montserrat Black" panose="020B0604020202020204" charset="0"/>
              <a:ea typeface="EB Garamond" panose="00000500000000000000" pitchFamily="2" charset="0"/>
              <a:cs typeface="Segoe UI" panose="020B0502040204020203" pitchFamily="34" charset="0"/>
            </a:endParaRPr>
          </a:p>
        </p:txBody>
      </p:sp>
      <p:sp>
        <p:nvSpPr>
          <p:cNvPr id="13" name="TextBox 12">
            <a:extLst>
              <a:ext uri="{FF2B5EF4-FFF2-40B4-BE49-F238E27FC236}">
                <a16:creationId xmlns:a16="http://schemas.microsoft.com/office/drawing/2014/main" id="{D0FE3004-44E4-48FA-AAB8-37498AFF5A1B}"/>
              </a:ext>
            </a:extLst>
          </p:cNvPr>
          <p:cNvSpPr txBox="1"/>
          <p:nvPr/>
        </p:nvSpPr>
        <p:spPr>
          <a:xfrm>
            <a:off x="4574457" y="2410272"/>
            <a:ext cx="1852136" cy="830997"/>
          </a:xfrm>
          <a:prstGeom prst="rect">
            <a:avLst/>
          </a:prstGeom>
          <a:solidFill>
            <a:srgbClr val="FFE48D"/>
          </a:solidFill>
        </p:spPr>
        <p:txBody>
          <a:bodyPr wrap="square">
            <a:spAutoFit/>
          </a:bodyPr>
          <a:lstStyle/>
          <a:p>
            <a:pPr algn="ctr"/>
            <a:r>
              <a:rPr lang="en-GB" sz="1200" dirty="0">
                <a:latin typeface="Montserrat Light" panose="020B0604020202020204" charset="0"/>
                <a:ea typeface="EB Garamond" panose="00000500000000000000" pitchFamily="2" charset="0"/>
                <a:cs typeface="Segoe UI" panose="020B0502040204020203" pitchFamily="34" charset="0"/>
              </a:rPr>
              <a:t>R2: </a:t>
            </a:r>
            <a:r>
              <a:rPr lang="en-GB" sz="1200" dirty="0" smtClean="0">
                <a:latin typeface="Montserrat Light" panose="020B0604020202020204" charset="0"/>
                <a:ea typeface="EB Garamond" panose="00000500000000000000" pitchFamily="2" charset="0"/>
                <a:cs typeface="Segoe UI" panose="020B0502040204020203" pitchFamily="34" charset="0"/>
              </a:rPr>
              <a:t>0.774</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MAE: </a:t>
            </a:r>
            <a:r>
              <a:rPr lang="en-GB" sz="1200" dirty="0" smtClean="0">
                <a:latin typeface="Montserrat Light" panose="020B0604020202020204" charset="0"/>
                <a:ea typeface="EB Garamond" panose="00000500000000000000" pitchFamily="2" charset="0"/>
                <a:cs typeface="Segoe UI" panose="020B0502040204020203" pitchFamily="34" charset="0"/>
              </a:rPr>
              <a:t>22407.63</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MSE: </a:t>
            </a:r>
            <a:r>
              <a:rPr lang="en-GB" sz="1200" dirty="0" smtClean="0">
                <a:latin typeface="Montserrat Light" panose="020B0604020202020204" charset="0"/>
                <a:ea typeface="EB Garamond" panose="00000500000000000000" pitchFamily="2" charset="0"/>
                <a:cs typeface="Segoe UI" panose="020B0502040204020203" pitchFamily="34" charset="0"/>
              </a:rPr>
              <a:t>3.0197e+09</a:t>
            </a:r>
            <a:endParaRPr lang="en-GB" sz="1200" dirty="0">
              <a:latin typeface="Montserrat Light" panose="020B0604020202020204" charset="0"/>
              <a:ea typeface="EB Garamond" panose="00000500000000000000" pitchFamily="2" charset="0"/>
              <a:cs typeface="Segoe UI" panose="020B0502040204020203" pitchFamily="34" charset="0"/>
            </a:endParaRPr>
          </a:p>
          <a:p>
            <a:pPr algn="ctr"/>
            <a:r>
              <a:rPr lang="en-GB" sz="1200" dirty="0">
                <a:latin typeface="Montserrat Light" panose="020B0604020202020204" charset="0"/>
                <a:ea typeface="EB Garamond" panose="00000500000000000000" pitchFamily="2" charset="0"/>
                <a:cs typeface="Segoe UI" panose="020B0502040204020203" pitchFamily="34" charset="0"/>
              </a:rPr>
              <a:t>RMSE: </a:t>
            </a:r>
            <a:r>
              <a:rPr lang="en-GB" sz="1200" dirty="0" smtClean="0">
                <a:latin typeface="Montserrat Light" panose="020B0604020202020204" charset="0"/>
                <a:ea typeface="EB Garamond" panose="00000500000000000000" pitchFamily="2" charset="0"/>
                <a:cs typeface="Segoe UI" panose="020B0502040204020203" pitchFamily="34" charset="0"/>
              </a:rPr>
              <a:t>54951.45</a:t>
            </a:r>
            <a:endParaRPr lang="en-GB" sz="1200" dirty="0">
              <a:latin typeface="Montserrat Light" panose="020B0604020202020204" charset="0"/>
              <a:ea typeface="EB Garamond" panose="00000500000000000000" pitchFamily="2" charset="0"/>
              <a:cs typeface="Segoe UI" panose="020B0502040204020203" pitchFamily="34" charset="0"/>
            </a:endParaRPr>
          </a:p>
        </p:txBody>
      </p:sp>
      <p:sp>
        <p:nvSpPr>
          <p:cNvPr id="14" name="TextBox 13">
            <a:extLst>
              <a:ext uri="{FF2B5EF4-FFF2-40B4-BE49-F238E27FC236}">
                <a16:creationId xmlns:a16="http://schemas.microsoft.com/office/drawing/2014/main" id="{7FD9D527-CF17-4B33-A911-7CEFA9B71B64}"/>
              </a:ext>
            </a:extLst>
          </p:cNvPr>
          <p:cNvSpPr txBox="1"/>
          <p:nvPr/>
        </p:nvSpPr>
        <p:spPr>
          <a:xfrm>
            <a:off x="3183891" y="3653792"/>
            <a:ext cx="2776217" cy="1015663"/>
          </a:xfrm>
          <a:prstGeom prst="rect">
            <a:avLst/>
          </a:prstGeom>
          <a:noFill/>
        </p:spPr>
        <p:txBody>
          <a:bodyPr wrap="square">
            <a:spAutoFit/>
          </a:bodyPr>
          <a:lstStyle/>
          <a:p>
            <a:pPr algn="ctr"/>
            <a:r>
              <a:rPr lang="en-GB" sz="1200" b="1" dirty="0">
                <a:latin typeface="Montserrat Black" panose="020B0604020202020204" charset="0"/>
                <a:ea typeface="EB Garamond" panose="00000500000000000000" pitchFamily="2" charset="0"/>
                <a:cs typeface="Segoe UI" panose="020B0502040204020203" pitchFamily="34" charset="0"/>
              </a:rPr>
              <a:t>This model has </a:t>
            </a:r>
            <a:r>
              <a:rPr lang="en-GB" sz="1200" b="1" dirty="0" smtClean="0">
                <a:latin typeface="Montserrat Black" panose="020B0604020202020204" charset="0"/>
                <a:ea typeface="EB Garamond" panose="00000500000000000000" pitchFamily="2" charset="0"/>
                <a:cs typeface="Segoe UI" panose="020B0502040204020203" pitchFamily="34" charset="0"/>
              </a:rPr>
              <a:t>31.2% </a:t>
            </a:r>
            <a:r>
              <a:rPr lang="en-GB" sz="1200" b="1" dirty="0">
                <a:latin typeface="Montserrat Black" panose="020B0604020202020204" charset="0"/>
                <a:ea typeface="EB Garamond" panose="00000500000000000000" pitchFamily="2" charset="0"/>
                <a:cs typeface="Segoe UI" panose="020B0502040204020203" pitchFamily="34" charset="0"/>
              </a:rPr>
              <a:t>lower in mean average score than the Linear Regression Model. So we choose the model as our main machine learning algorithm</a:t>
            </a:r>
          </a:p>
        </p:txBody>
      </p:sp>
      <p:grpSp>
        <p:nvGrpSpPr>
          <p:cNvPr id="21" name="Google Shape;9650;p49">
            <a:extLst>
              <a:ext uri="{FF2B5EF4-FFF2-40B4-BE49-F238E27FC236}">
                <a16:creationId xmlns:a16="http://schemas.microsoft.com/office/drawing/2014/main" id="{3EFC5C38-D241-4A72-83E5-6ED1DCE70D5B}"/>
              </a:ext>
            </a:extLst>
          </p:cNvPr>
          <p:cNvGrpSpPr/>
          <p:nvPr/>
        </p:nvGrpSpPr>
        <p:grpSpPr>
          <a:xfrm>
            <a:off x="1106806" y="1795266"/>
            <a:ext cx="790147" cy="792440"/>
            <a:chOff x="6099375" y="2456075"/>
            <a:chExt cx="337684" cy="314194"/>
          </a:xfrm>
          <a:solidFill>
            <a:srgbClr val="FFFF00"/>
          </a:solidFill>
        </p:grpSpPr>
        <p:sp>
          <p:nvSpPr>
            <p:cNvPr id="22" name="Google Shape;9651;p49">
              <a:extLst>
                <a:ext uri="{FF2B5EF4-FFF2-40B4-BE49-F238E27FC236}">
                  <a16:creationId xmlns:a16="http://schemas.microsoft.com/office/drawing/2014/main" id="{10FBEE16-83C9-4976-AC58-A4F6A85FC1F5}"/>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52;p49">
              <a:extLst>
                <a:ext uri="{FF2B5EF4-FFF2-40B4-BE49-F238E27FC236}">
                  <a16:creationId xmlns:a16="http://schemas.microsoft.com/office/drawing/2014/main" id="{0B1AFE92-9673-4791-807D-2B2AF7D84D94}"/>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ecision tree - Free networking icons">
            <a:extLst>
              <a:ext uri="{FF2B5EF4-FFF2-40B4-BE49-F238E27FC236}">
                <a16:creationId xmlns:a16="http://schemas.microsoft.com/office/drawing/2014/main" id="{6196DE9A-2FC7-4583-AED0-346B223E1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154" y="1471501"/>
            <a:ext cx="1781146" cy="1781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2238374" y="975847"/>
            <a:ext cx="4667250" cy="876300"/>
          </a:xfrm>
          <a:prstGeom prst="rect">
            <a:avLst/>
          </a:prstGeom>
        </p:spPr>
      </p:pic>
    </p:spTree>
    <p:extLst>
      <p:ext uri="{BB962C8B-B14F-4D97-AF65-F5344CB8AC3E}">
        <p14:creationId xmlns:p14="http://schemas.microsoft.com/office/powerpoint/2010/main" val="42742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9298-7D9A-473E-B1FC-366D7FBF1609}"/>
              </a:ext>
            </a:extLst>
          </p:cNvPr>
          <p:cNvSpPr>
            <a:spLocks noGrp="1"/>
          </p:cNvSpPr>
          <p:nvPr>
            <p:ph type="title"/>
          </p:nvPr>
        </p:nvSpPr>
        <p:spPr>
          <a:xfrm>
            <a:off x="273921" y="51060"/>
            <a:ext cx="8520600" cy="572700"/>
          </a:xfrm>
        </p:spPr>
        <p:txBody>
          <a:bodyPr/>
          <a:lstStyle/>
          <a:p>
            <a:r>
              <a:rPr lang="en-US" dirty="0"/>
              <a:t>Recommender </a:t>
            </a:r>
            <a:r>
              <a:rPr lang="en-US" dirty="0" smtClean="0"/>
              <a:t>System </a:t>
            </a:r>
            <a:r>
              <a:rPr lang="en-US" dirty="0"/>
              <a:t>W</a:t>
            </a:r>
            <a:r>
              <a:rPr lang="en-US" dirty="0" smtClean="0"/>
              <a:t>orkflow</a:t>
            </a:r>
            <a:endParaRPr lang="en-ID" dirty="0"/>
          </a:p>
        </p:txBody>
      </p:sp>
      <p:sp>
        <p:nvSpPr>
          <p:cNvPr id="4" name="Slide Number Placeholder 3">
            <a:extLst>
              <a:ext uri="{FF2B5EF4-FFF2-40B4-BE49-F238E27FC236}">
                <a16:creationId xmlns:a16="http://schemas.microsoft.com/office/drawing/2014/main" id="{EFC7BB49-B421-4D45-92F7-8567A19A699D}"/>
              </a:ext>
            </a:extLst>
          </p:cNvPr>
          <p:cNvSpPr>
            <a:spLocks noGrp="1"/>
          </p:cNvSpPr>
          <p:nvPr>
            <p:ph type="sldNum" sz="quarter" idx="12"/>
          </p:nvPr>
        </p:nvSpPr>
        <p:spPr/>
        <p:txBody>
          <a:bodyPr/>
          <a:lstStyle/>
          <a:p>
            <a:endParaRPr lang="en-ID" dirty="0"/>
          </a:p>
        </p:txBody>
      </p:sp>
      <p:sp>
        <p:nvSpPr>
          <p:cNvPr id="5" name="Rectangle 4">
            <a:extLst>
              <a:ext uri="{FF2B5EF4-FFF2-40B4-BE49-F238E27FC236}">
                <a16:creationId xmlns:a16="http://schemas.microsoft.com/office/drawing/2014/main" id="{7D70288A-93CF-4C1D-A14B-08B1BE364E4E}"/>
              </a:ext>
            </a:extLst>
          </p:cNvPr>
          <p:cNvSpPr/>
          <p:nvPr/>
        </p:nvSpPr>
        <p:spPr>
          <a:xfrm>
            <a:off x="0" y="4846320"/>
            <a:ext cx="9144000" cy="297179"/>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Google Shape;1186;p32">
            <a:extLst>
              <a:ext uri="{FF2B5EF4-FFF2-40B4-BE49-F238E27FC236}">
                <a16:creationId xmlns:a16="http://schemas.microsoft.com/office/drawing/2014/main" id="{19FB9690-198C-44ED-ACA6-0F8BDBDD338F}"/>
              </a:ext>
            </a:extLst>
          </p:cNvPr>
          <p:cNvSpPr txBox="1"/>
          <p:nvPr/>
        </p:nvSpPr>
        <p:spPr>
          <a:xfrm>
            <a:off x="6055171" y="3468381"/>
            <a:ext cx="1845481" cy="542100"/>
          </a:xfrm>
          <a:prstGeom prst="rect">
            <a:avLst/>
          </a:prstGeom>
          <a:noFill/>
          <a:ln>
            <a:noFill/>
          </a:ln>
        </p:spPr>
        <p:txBody>
          <a:bodyPr spcFirstLastPara="1" wrap="square" lIns="91425" tIns="91425" rIns="91425" bIns="91425" anchor="t" anchorCtr="0">
            <a:noAutofit/>
          </a:bodyPr>
          <a:lstStyle/>
          <a:p>
            <a:pPr lvl="0"/>
            <a:r>
              <a:rPr lang="en-US" sz="1200" dirty="0">
                <a:solidFill>
                  <a:srgbClr val="434343"/>
                </a:solidFill>
                <a:latin typeface="Montserrat Black" panose="020B0604020202020204" charset="0"/>
                <a:ea typeface="EB Garamond"/>
                <a:cs typeface="EB Garamond"/>
                <a:sym typeface="EB Garamond"/>
              </a:rPr>
              <a:t>We search for similarity between user's inputs and our data using Cosine Similarity </a:t>
            </a:r>
            <a:r>
              <a:rPr lang="en-US" sz="1200" dirty="0" smtClean="0">
                <a:solidFill>
                  <a:srgbClr val="434343"/>
                </a:solidFill>
                <a:latin typeface="Montserrat Black" panose="020B0604020202020204" charset="0"/>
                <a:ea typeface="EB Garamond"/>
                <a:cs typeface="EB Garamond"/>
                <a:sym typeface="EB Garamond"/>
              </a:rPr>
              <a:t>model.</a:t>
            </a:r>
            <a:endParaRPr lang="en-US" sz="1200" dirty="0">
              <a:solidFill>
                <a:srgbClr val="434343"/>
              </a:solidFill>
              <a:latin typeface="Montserrat Black" panose="020B0604020202020204" charset="0"/>
              <a:ea typeface="EB Garamond"/>
              <a:cs typeface="EB Garamond"/>
              <a:sym typeface="EB Garamond"/>
            </a:endParaRPr>
          </a:p>
        </p:txBody>
      </p:sp>
      <p:sp>
        <p:nvSpPr>
          <p:cNvPr id="7" name="Google Shape;1187;p32">
            <a:extLst>
              <a:ext uri="{FF2B5EF4-FFF2-40B4-BE49-F238E27FC236}">
                <a16:creationId xmlns:a16="http://schemas.microsoft.com/office/drawing/2014/main" id="{B6C048AA-AC2A-4EA6-A7C2-0ABF16D9CAF0}"/>
              </a:ext>
            </a:extLst>
          </p:cNvPr>
          <p:cNvSpPr txBox="1"/>
          <p:nvPr/>
        </p:nvSpPr>
        <p:spPr>
          <a:xfrm>
            <a:off x="136635" y="2577241"/>
            <a:ext cx="2550460" cy="495600"/>
          </a:xfrm>
          <a:prstGeom prst="rect">
            <a:avLst/>
          </a:prstGeom>
          <a:noFill/>
          <a:ln>
            <a:noFill/>
          </a:ln>
        </p:spPr>
        <p:txBody>
          <a:bodyPr spcFirstLastPara="1" wrap="square" lIns="91425" tIns="91425" rIns="91425" bIns="91425" anchor="t" anchorCtr="0">
            <a:noAutofit/>
          </a:bodyPr>
          <a:lstStyle/>
          <a:p>
            <a:pPr lvl="0" algn="r"/>
            <a:r>
              <a:rPr lang="en-US" sz="1200" dirty="0">
                <a:solidFill>
                  <a:srgbClr val="434343"/>
                </a:solidFill>
                <a:latin typeface="Montserrat Black" panose="020B0604020202020204" charset="0"/>
                <a:ea typeface="EB Garamond"/>
                <a:cs typeface="EB Garamond"/>
                <a:sym typeface="EB Garamond"/>
              </a:rPr>
              <a:t>The recommendation system goes by changing several variables into Matrix using </a:t>
            </a:r>
            <a:r>
              <a:rPr lang="en-US" sz="1200" dirty="0" err="1">
                <a:solidFill>
                  <a:srgbClr val="434343"/>
                </a:solidFill>
                <a:latin typeface="Montserrat Black" panose="020B0604020202020204" charset="0"/>
                <a:ea typeface="EB Garamond"/>
                <a:cs typeface="EB Garamond"/>
                <a:sym typeface="EB Garamond"/>
              </a:rPr>
              <a:t>CountVectorizer</a:t>
            </a:r>
            <a:r>
              <a:rPr lang="en-US" sz="1200" dirty="0">
                <a:solidFill>
                  <a:srgbClr val="434343"/>
                </a:solidFill>
                <a:latin typeface="Montserrat Black" panose="020B0604020202020204" charset="0"/>
                <a:ea typeface="EB Garamond"/>
                <a:cs typeface="EB Garamond"/>
                <a:sym typeface="EB Garamond"/>
              </a:rPr>
              <a:t> and transform them into model using Cosine </a:t>
            </a:r>
            <a:r>
              <a:rPr lang="en-US" sz="1200" dirty="0" smtClean="0">
                <a:solidFill>
                  <a:srgbClr val="434343"/>
                </a:solidFill>
                <a:latin typeface="Montserrat Black" panose="020B0604020202020204" charset="0"/>
                <a:ea typeface="EB Garamond"/>
                <a:cs typeface="EB Garamond"/>
                <a:sym typeface="EB Garamond"/>
              </a:rPr>
              <a:t>Similarity.</a:t>
            </a:r>
            <a:endParaRPr lang="en-US" sz="1200" dirty="0">
              <a:solidFill>
                <a:srgbClr val="434343"/>
              </a:solidFill>
              <a:latin typeface="Montserrat Black" panose="020B0604020202020204" charset="0"/>
              <a:ea typeface="EB Garamond"/>
              <a:cs typeface="EB Garamond"/>
              <a:sym typeface="EB Garamond"/>
            </a:endParaRPr>
          </a:p>
        </p:txBody>
      </p:sp>
      <p:sp>
        <p:nvSpPr>
          <p:cNvPr id="8" name="Google Shape;1188;p32">
            <a:extLst>
              <a:ext uri="{FF2B5EF4-FFF2-40B4-BE49-F238E27FC236}">
                <a16:creationId xmlns:a16="http://schemas.microsoft.com/office/drawing/2014/main" id="{99EB29C5-A498-4CE2-B473-DC36D59F3EA0}"/>
              </a:ext>
            </a:extLst>
          </p:cNvPr>
          <p:cNvSpPr txBox="1"/>
          <p:nvPr/>
        </p:nvSpPr>
        <p:spPr>
          <a:xfrm>
            <a:off x="5997399" y="1717435"/>
            <a:ext cx="2621084" cy="692477"/>
          </a:xfrm>
          <a:prstGeom prst="rect">
            <a:avLst/>
          </a:prstGeom>
          <a:noFill/>
          <a:ln>
            <a:noFill/>
          </a:ln>
        </p:spPr>
        <p:txBody>
          <a:bodyPr spcFirstLastPara="1" wrap="square" lIns="91425" tIns="91425" rIns="91425" bIns="91425" anchor="t" anchorCtr="0">
            <a:noAutofit/>
          </a:bodyPr>
          <a:lstStyle/>
          <a:p>
            <a:pPr lvl="0"/>
            <a:r>
              <a:rPr lang="en-US" sz="1200" dirty="0">
                <a:solidFill>
                  <a:srgbClr val="434343"/>
                </a:solidFill>
                <a:latin typeface="Montserrat Black" panose="020B0604020202020204" charset="0"/>
                <a:ea typeface="EB Garamond"/>
                <a:cs typeface="EB Garamond"/>
                <a:sym typeface="EB Garamond"/>
              </a:rPr>
              <a:t>Based on the house </a:t>
            </a:r>
            <a:r>
              <a:rPr lang="en-US" sz="1100" dirty="0">
                <a:solidFill>
                  <a:srgbClr val="434343"/>
                </a:solidFill>
                <a:latin typeface="Montserrat Black" panose="020B0604020202020204" charset="0"/>
                <a:ea typeface="EB Garamond"/>
                <a:cs typeface="EB Garamond"/>
                <a:sym typeface="EB Garamond"/>
              </a:rPr>
              <a:t>specifications</a:t>
            </a:r>
            <a:r>
              <a:rPr lang="en-US" sz="1200" dirty="0">
                <a:solidFill>
                  <a:srgbClr val="434343"/>
                </a:solidFill>
                <a:latin typeface="Montserrat Black" panose="020B0604020202020204" charset="0"/>
                <a:ea typeface="EB Garamond"/>
                <a:cs typeface="EB Garamond"/>
                <a:sym typeface="EB Garamond"/>
              </a:rPr>
              <a:t> we have, recommendation will be made using several variables such as market value, total area, total livable area, building description, section, exterior &amp; interior </a:t>
            </a:r>
            <a:r>
              <a:rPr lang="en-US" sz="1200" dirty="0" smtClean="0">
                <a:solidFill>
                  <a:srgbClr val="434343"/>
                </a:solidFill>
                <a:latin typeface="Montserrat Black" panose="020B0604020202020204" charset="0"/>
                <a:ea typeface="EB Garamond"/>
                <a:cs typeface="EB Garamond"/>
                <a:sym typeface="EB Garamond"/>
              </a:rPr>
              <a:t>condition.</a:t>
            </a:r>
          </a:p>
        </p:txBody>
      </p:sp>
      <p:sp>
        <p:nvSpPr>
          <p:cNvPr id="9" name="Google Shape;1189;p32">
            <a:extLst>
              <a:ext uri="{FF2B5EF4-FFF2-40B4-BE49-F238E27FC236}">
                <a16:creationId xmlns:a16="http://schemas.microsoft.com/office/drawing/2014/main" id="{154BFDA6-D457-4749-92B5-67FF1FC9AB6B}"/>
              </a:ext>
            </a:extLst>
          </p:cNvPr>
          <p:cNvSpPr txBox="1"/>
          <p:nvPr/>
        </p:nvSpPr>
        <p:spPr>
          <a:xfrm>
            <a:off x="1534510" y="3922645"/>
            <a:ext cx="1659726" cy="495600"/>
          </a:xfrm>
          <a:prstGeom prst="rect">
            <a:avLst/>
          </a:prstGeom>
          <a:noFill/>
          <a:ln>
            <a:noFill/>
          </a:ln>
        </p:spPr>
        <p:txBody>
          <a:bodyPr spcFirstLastPara="1" wrap="square" lIns="91425" tIns="91425" rIns="91425" bIns="91425" anchor="t" anchorCtr="0">
            <a:noAutofit/>
          </a:bodyPr>
          <a:lstStyle/>
          <a:p>
            <a:pPr lvl="0" algn="r">
              <a:spcAft>
                <a:spcPts val="200"/>
              </a:spcAft>
            </a:pPr>
            <a:r>
              <a:rPr lang="en-US" sz="1200" dirty="0">
                <a:solidFill>
                  <a:srgbClr val="434343"/>
                </a:solidFill>
                <a:latin typeface="Montserrat Black" panose="020B0604020202020204" charset="0"/>
                <a:ea typeface="EB Garamond"/>
                <a:cs typeface="EB Garamond"/>
                <a:sym typeface="EB Garamond"/>
              </a:rPr>
              <a:t>Recommendation results are ready to </a:t>
            </a:r>
            <a:r>
              <a:rPr lang="en-US" sz="1200" dirty="0" smtClean="0">
                <a:solidFill>
                  <a:srgbClr val="434343"/>
                </a:solidFill>
                <a:latin typeface="Montserrat Black" panose="020B0604020202020204" charset="0"/>
                <a:ea typeface="EB Garamond"/>
                <a:cs typeface="EB Garamond"/>
                <a:sym typeface="EB Garamond"/>
              </a:rPr>
              <a:t>launch.</a:t>
            </a:r>
            <a:endParaRPr lang="en-US" sz="1200" dirty="0">
              <a:solidFill>
                <a:srgbClr val="434343"/>
              </a:solidFill>
              <a:latin typeface="Montserrat Black" panose="020B0604020202020204" charset="0"/>
              <a:ea typeface="EB Garamond"/>
              <a:cs typeface="EB Garamond"/>
              <a:sym typeface="EB Garamond"/>
            </a:endParaRPr>
          </a:p>
        </p:txBody>
      </p:sp>
      <p:sp>
        <p:nvSpPr>
          <p:cNvPr id="10" name="Google Shape;1190;p32">
            <a:extLst>
              <a:ext uri="{FF2B5EF4-FFF2-40B4-BE49-F238E27FC236}">
                <a16:creationId xmlns:a16="http://schemas.microsoft.com/office/drawing/2014/main" id="{0675E794-180A-41A6-AA14-913CEB373B53}"/>
              </a:ext>
            </a:extLst>
          </p:cNvPr>
          <p:cNvSpPr txBox="1"/>
          <p:nvPr/>
        </p:nvSpPr>
        <p:spPr>
          <a:xfrm>
            <a:off x="1789593" y="1046583"/>
            <a:ext cx="1898193" cy="57963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a:solidFill>
                  <a:srgbClr val="434343"/>
                </a:solidFill>
                <a:latin typeface="Montserrat Black" panose="020B0604020202020204" charset="0"/>
                <a:ea typeface="EB Garamond"/>
                <a:cs typeface="EB Garamond"/>
                <a:sym typeface="EB Garamond"/>
              </a:rPr>
              <a:t>Company received house specification on specific area that they want to </a:t>
            </a:r>
            <a:r>
              <a:rPr lang="en" sz="1200" dirty="0" smtClean="0">
                <a:solidFill>
                  <a:srgbClr val="434343"/>
                </a:solidFill>
                <a:latin typeface="Montserrat Black" panose="020B0604020202020204" charset="0"/>
                <a:ea typeface="EB Garamond"/>
                <a:cs typeface="EB Garamond"/>
                <a:sym typeface="EB Garamond"/>
              </a:rPr>
              <a:t>buy.</a:t>
            </a:r>
            <a:endParaRPr sz="1200" dirty="0">
              <a:solidFill>
                <a:srgbClr val="434343"/>
              </a:solidFill>
              <a:latin typeface="Montserrat Black" panose="020B0604020202020204" charset="0"/>
              <a:ea typeface="EB Garamond"/>
              <a:cs typeface="EB Garamond"/>
              <a:sym typeface="EB Garamond"/>
            </a:endParaRPr>
          </a:p>
        </p:txBody>
      </p:sp>
      <p:sp>
        <p:nvSpPr>
          <p:cNvPr id="11" name="Google Shape;1191;p32">
            <a:extLst>
              <a:ext uri="{FF2B5EF4-FFF2-40B4-BE49-F238E27FC236}">
                <a16:creationId xmlns:a16="http://schemas.microsoft.com/office/drawing/2014/main" id="{ED0F9086-58D5-4BF8-95DC-880130E01146}"/>
              </a:ext>
            </a:extLst>
          </p:cNvPr>
          <p:cNvSpPr txBox="1"/>
          <p:nvPr/>
        </p:nvSpPr>
        <p:spPr>
          <a:xfrm>
            <a:off x="5887107" y="3222577"/>
            <a:ext cx="1598100" cy="54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200"/>
              </a:spcAft>
              <a:buNone/>
            </a:pPr>
            <a:r>
              <a:rPr lang="en" sz="1200" dirty="0">
                <a:solidFill>
                  <a:srgbClr val="434343"/>
                </a:solidFill>
                <a:latin typeface="Montserrat ExtraBold"/>
                <a:ea typeface="Montserrat ExtraBold"/>
                <a:cs typeface="Montserrat ExtraBold"/>
                <a:sym typeface="Montserrat ExtraBold"/>
              </a:rPr>
              <a:t>4</a:t>
            </a:r>
            <a:endParaRPr sz="1200" dirty="0">
              <a:solidFill>
                <a:srgbClr val="434343"/>
              </a:solidFill>
              <a:latin typeface="Montserrat ExtraBold"/>
              <a:ea typeface="Montserrat ExtraBold"/>
              <a:cs typeface="Montserrat ExtraBold"/>
              <a:sym typeface="Montserrat ExtraBold"/>
            </a:endParaRPr>
          </a:p>
        </p:txBody>
      </p:sp>
      <p:sp>
        <p:nvSpPr>
          <p:cNvPr id="12" name="Google Shape;1192;p32">
            <a:extLst>
              <a:ext uri="{FF2B5EF4-FFF2-40B4-BE49-F238E27FC236}">
                <a16:creationId xmlns:a16="http://schemas.microsoft.com/office/drawing/2014/main" id="{8C1EA84D-E24E-4B79-8340-4040108127B9}"/>
              </a:ext>
            </a:extLst>
          </p:cNvPr>
          <p:cNvSpPr txBox="1"/>
          <p:nvPr/>
        </p:nvSpPr>
        <p:spPr>
          <a:xfrm>
            <a:off x="1003220" y="2377023"/>
            <a:ext cx="1861800" cy="495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dirty="0">
                <a:solidFill>
                  <a:srgbClr val="434343"/>
                </a:solidFill>
                <a:latin typeface="Montserrat ExtraBold"/>
                <a:ea typeface="Montserrat ExtraBold"/>
                <a:cs typeface="Montserrat ExtraBold"/>
                <a:sym typeface="Montserrat ExtraBold"/>
              </a:rPr>
              <a:t>3</a:t>
            </a:r>
            <a:endParaRPr sz="1200" dirty="0">
              <a:solidFill>
                <a:srgbClr val="434343"/>
              </a:solidFill>
              <a:latin typeface="Montserrat ExtraBold"/>
              <a:ea typeface="Montserrat ExtraBold"/>
              <a:cs typeface="Montserrat ExtraBold"/>
              <a:sym typeface="Montserrat ExtraBold"/>
            </a:endParaRPr>
          </a:p>
        </p:txBody>
      </p:sp>
      <p:sp>
        <p:nvSpPr>
          <p:cNvPr id="13" name="Google Shape;1193;p32">
            <a:extLst>
              <a:ext uri="{FF2B5EF4-FFF2-40B4-BE49-F238E27FC236}">
                <a16:creationId xmlns:a16="http://schemas.microsoft.com/office/drawing/2014/main" id="{B8368F80-C21B-42A5-A543-54DF4A2C624A}"/>
              </a:ext>
            </a:extLst>
          </p:cNvPr>
          <p:cNvSpPr txBox="1"/>
          <p:nvPr/>
        </p:nvSpPr>
        <p:spPr>
          <a:xfrm>
            <a:off x="5779998" y="1555524"/>
            <a:ext cx="1673700" cy="495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rgbClr val="434343"/>
                </a:solidFill>
                <a:latin typeface="Montserrat ExtraBold"/>
                <a:ea typeface="Montserrat ExtraBold"/>
                <a:cs typeface="Montserrat ExtraBold"/>
                <a:sym typeface="Montserrat ExtraBold"/>
              </a:rPr>
              <a:t> 2</a:t>
            </a:r>
            <a:endParaRPr sz="1200" dirty="0">
              <a:solidFill>
                <a:srgbClr val="434343"/>
              </a:solidFill>
              <a:latin typeface="Montserrat ExtraBold"/>
              <a:ea typeface="Montserrat ExtraBold"/>
              <a:cs typeface="Montserrat ExtraBold"/>
              <a:sym typeface="Montserrat ExtraBold"/>
            </a:endParaRPr>
          </a:p>
        </p:txBody>
      </p:sp>
      <p:sp>
        <p:nvSpPr>
          <p:cNvPr id="15" name="Google Shape;1195;p32">
            <a:extLst>
              <a:ext uri="{FF2B5EF4-FFF2-40B4-BE49-F238E27FC236}">
                <a16:creationId xmlns:a16="http://schemas.microsoft.com/office/drawing/2014/main" id="{4C73AB1D-27EB-4B76-B0FD-BF4639049941}"/>
              </a:ext>
            </a:extLst>
          </p:cNvPr>
          <p:cNvSpPr txBox="1"/>
          <p:nvPr/>
        </p:nvSpPr>
        <p:spPr>
          <a:xfrm>
            <a:off x="2115601" y="892484"/>
            <a:ext cx="1844700" cy="495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dirty="0">
                <a:solidFill>
                  <a:srgbClr val="434343"/>
                </a:solidFill>
                <a:latin typeface="Montserrat ExtraBold"/>
                <a:ea typeface="Montserrat ExtraBold"/>
                <a:cs typeface="Montserrat ExtraBold"/>
                <a:sym typeface="Montserrat ExtraBold"/>
              </a:rPr>
              <a:t>1</a:t>
            </a:r>
            <a:endParaRPr sz="1200" dirty="0">
              <a:solidFill>
                <a:srgbClr val="434343"/>
              </a:solidFill>
              <a:latin typeface="Montserrat ExtraBold"/>
              <a:ea typeface="Montserrat ExtraBold"/>
              <a:cs typeface="Montserrat ExtraBold"/>
              <a:sym typeface="Montserrat ExtraBold"/>
            </a:endParaRPr>
          </a:p>
        </p:txBody>
      </p:sp>
      <p:sp>
        <p:nvSpPr>
          <p:cNvPr id="16" name="Google Shape;1196;p32">
            <a:extLst>
              <a:ext uri="{FF2B5EF4-FFF2-40B4-BE49-F238E27FC236}">
                <a16:creationId xmlns:a16="http://schemas.microsoft.com/office/drawing/2014/main" id="{FF2A6F97-9BB5-4BA1-A3B6-6B1B8664733A}"/>
              </a:ext>
            </a:extLst>
          </p:cNvPr>
          <p:cNvSpPr/>
          <p:nvPr/>
        </p:nvSpPr>
        <p:spPr>
          <a:xfrm>
            <a:off x="3253384" y="1294652"/>
            <a:ext cx="2223196" cy="2867711"/>
          </a:xfrm>
          <a:custGeom>
            <a:avLst/>
            <a:gdLst/>
            <a:ahLst/>
            <a:cxnLst/>
            <a:rect l="l" t="t" r="r" b="b"/>
            <a:pathLst>
              <a:path w="138366" h="178479" extrusionOk="0">
                <a:moveTo>
                  <a:pt x="65053" y="1"/>
                </a:moveTo>
                <a:lnTo>
                  <a:pt x="65053" y="35048"/>
                </a:lnTo>
                <a:cubicBezTo>
                  <a:pt x="65053" y="46401"/>
                  <a:pt x="74287" y="55635"/>
                  <a:pt x="85640" y="55635"/>
                </a:cubicBezTo>
                <a:lnTo>
                  <a:pt x="111253" y="55635"/>
                </a:lnTo>
                <a:cubicBezTo>
                  <a:pt x="115118" y="55635"/>
                  <a:pt x="118242" y="58790"/>
                  <a:pt x="118203" y="62655"/>
                </a:cubicBezTo>
                <a:cubicBezTo>
                  <a:pt x="118162" y="66450"/>
                  <a:pt x="115046" y="69535"/>
                  <a:pt x="111253" y="69535"/>
                </a:cubicBezTo>
                <a:lnTo>
                  <a:pt x="32647" y="69535"/>
                </a:lnTo>
                <a:cubicBezTo>
                  <a:pt x="14645" y="69535"/>
                  <a:pt x="1" y="84182"/>
                  <a:pt x="1" y="102181"/>
                </a:cubicBezTo>
                <a:cubicBezTo>
                  <a:pt x="1" y="120183"/>
                  <a:pt x="14647" y="134827"/>
                  <a:pt x="32647" y="134827"/>
                </a:cubicBezTo>
                <a:lnTo>
                  <a:pt x="107026" y="134827"/>
                </a:lnTo>
                <a:cubicBezTo>
                  <a:pt x="113814" y="134827"/>
                  <a:pt x="119335" y="140351"/>
                  <a:pt x="119335" y="147139"/>
                </a:cubicBezTo>
                <a:cubicBezTo>
                  <a:pt x="119335" y="153925"/>
                  <a:pt x="113814" y="159448"/>
                  <a:pt x="107026" y="159448"/>
                </a:cubicBezTo>
                <a:lnTo>
                  <a:pt x="65223" y="159448"/>
                </a:lnTo>
                <a:lnTo>
                  <a:pt x="65223" y="178479"/>
                </a:lnTo>
                <a:lnTo>
                  <a:pt x="107026" y="178479"/>
                </a:lnTo>
                <a:cubicBezTo>
                  <a:pt x="124308" y="178479"/>
                  <a:pt x="138365" y="164418"/>
                  <a:pt x="138365" y="147139"/>
                </a:cubicBezTo>
                <a:cubicBezTo>
                  <a:pt x="138365" y="129857"/>
                  <a:pt x="124308" y="115797"/>
                  <a:pt x="107026" y="115797"/>
                </a:cubicBezTo>
                <a:lnTo>
                  <a:pt x="32647" y="115797"/>
                </a:lnTo>
                <a:cubicBezTo>
                  <a:pt x="25136" y="115797"/>
                  <a:pt x="19029" y="109690"/>
                  <a:pt x="19029" y="102181"/>
                </a:cubicBezTo>
                <a:cubicBezTo>
                  <a:pt x="19029" y="94673"/>
                  <a:pt x="25138" y="88566"/>
                  <a:pt x="32647" y="88566"/>
                </a:cubicBezTo>
                <a:lnTo>
                  <a:pt x="111255" y="88566"/>
                </a:lnTo>
                <a:cubicBezTo>
                  <a:pt x="125436" y="88566"/>
                  <a:pt x="137090" y="77028"/>
                  <a:pt x="137234" y="62847"/>
                </a:cubicBezTo>
                <a:cubicBezTo>
                  <a:pt x="137301" y="55858"/>
                  <a:pt x="134632" y="49273"/>
                  <a:pt x="129715" y="44308"/>
                </a:cubicBezTo>
                <a:cubicBezTo>
                  <a:pt x="124799" y="39340"/>
                  <a:pt x="118242" y="36607"/>
                  <a:pt x="111255" y="36607"/>
                </a:cubicBezTo>
                <a:lnTo>
                  <a:pt x="85640" y="36607"/>
                </a:lnTo>
                <a:cubicBezTo>
                  <a:pt x="84781" y="36604"/>
                  <a:pt x="84084" y="35907"/>
                  <a:pt x="84084" y="35048"/>
                </a:cubicBezTo>
                <a:lnTo>
                  <a:pt x="84084" y="1"/>
                </a:lnTo>
                <a:close/>
              </a:path>
            </a:pathLst>
          </a:custGeom>
          <a:solidFill>
            <a:srgbClr val="A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7;p32">
            <a:extLst>
              <a:ext uri="{FF2B5EF4-FFF2-40B4-BE49-F238E27FC236}">
                <a16:creationId xmlns:a16="http://schemas.microsoft.com/office/drawing/2014/main" id="{069244F2-0160-4AA2-86FC-BDC8548887DD}"/>
              </a:ext>
            </a:extLst>
          </p:cNvPr>
          <p:cNvSpPr/>
          <p:nvPr/>
        </p:nvSpPr>
        <p:spPr>
          <a:xfrm>
            <a:off x="4301355" y="3647272"/>
            <a:ext cx="1175225" cy="515092"/>
          </a:xfrm>
          <a:custGeom>
            <a:avLst/>
            <a:gdLst/>
            <a:ahLst/>
            <a:cxnLst/>
            <a:rect l="l" t="t" r="r" b="b"/>
            <a:pathLst>
              <a:path w="73143" h="32058" extrusionOk="0">
                <a:moveTo>
                  <a:pt x="54091" y="1"/>
                </a:moveTo>
                <a:cubicBezTo>
                  <a:pt x="54104" y="237"/>
                  <a:pt x="54112" y="476"/>
                  <a:pt x="54112" y="715"/>
                </a:cubicBezTo>
                <a:cubicBezTo>
                  <a:pt x="54112" y="7504"/>
                  <a:pt x="48591" y="13027"/>
                  <a:pt x="41803" y="13027"/>
                </a:cubicBezTo>
                <a:lnTo>
                  <a:pt x="0" y="13027"/>
                </a:lnTo>
                <a:lnTo>
                  <a:pt x="0" y="32058"/>
                </a:lnTo>
                <a:lnTo>
                  <a:pt x="41803" y="32058"/>
                </a:lnTo>
                <a:cubicBezTo>
                  <a:pt x="59085" y="32058"/>
                  <a:pt x="73142" y="17997"/>
                  <a:pt x="73142" y="715"/>
                </a:cubicBezTo>
                <a:cubicBezTo>
                  <a:pt x="73142" y="476"/>
                  <a:pt x="73129" y="240"/>
                  <a:pt x="73124"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8;p32">
            <a:extLst>
              <a:ext uri="{FF2B5EF4-FFF2-40B4-BE49-F238E27FC236}">
                <a16:creationId xmlns:a16="http://schemas.microsoft.com/office/drawing/2014/main" id="{3476BFCB-D01F-4CE8-8B14-93C9644AFC9D}"/>
              </a:ext>
            </a:extLst>
          </p:cNvPr>
          <p:cNvSpPr/>
          <p:nvPr/>
        </p:nvSpPr>
        <p:spPr>
          <a:xfrm>
            <a:off x="3253352" y="2916618"/>
            <a:ext cx="2222939" cy="730670"/>
          </a:xfrm>
          <a:custGeom>
            <a:avLst/>
            <a:gdLst/>
            <a:ahLst/>
            <a:cxnLst/>
            <a:rect l="l" t="t" r="r" b="b"/>
            <a:pathLst>
              <a:path w="138350" h="45475" extrusionOk="0">
                <a:moveTo>
                  <a:pt x="34" y="0"/>
                </a:moveTo>
                <a:cubicBezTo>
                  <a:pt x="18" y="409"/>
                  <a:pt x="0" y="820"/>
                  <a:pt x="0" y="1234"/>
                </a:cubicBezTo>
                <a:cubicBezTo>
                  <a:pt x="0" y="19234"/>
                  <a:pt x="14647" y="33880"/>
                  <a:pt x="32646" y="33880"/>
                </a:cubicBezTo>
                <a:lnTo>
                  <a:pt x="107025" y="33880"/>
                </a:lnTo>
                <a:cubicBezTo>
                  <a:pt x="113574" y="33880"/>
                  <a:pt x="118943" y="39020"/>
                  <a:pt x="119313" y="45475"/>
                </a:cubicBezTo>
                <a:lnTo>
                  <a:pt x="138349" y="45475"/>
                </a:lnTo>
                <a:cubicBezTo>
                  <a:pt x="137966" y="28524"/>
                  <a:pt x="124068" y="14850"/>
                  <a:pt x="107025" y="14850"/>
                </a:cubicBezTo>
                <a:lnTo>
                  <a:pt x="32649" y="14850"/>
                </a:lnTo>
                <a:cubicBezTo>
                  <a:pt x="25140" y="14850"/>
                  <a:pt x="19031" y="8743"/>
                  <a:pt x="19031" y="1234"/>
                </a:cubicBezTo>
                <a:cubicBezTo>
                  <a:pt x="19031" y="818"/>
                  <a:pt x="19054" y="406"/>
                  <a:pt x="19090" y="0"/>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9;p32">
            <a:extLst>
              <a:ext uri="{FF2B5EF4-FFF2-40B4-BE49-F238E27FC236}">
                <a16:creationId xmlns:a16="http://schemas.microsoft.com/office/drawing/2014/main" id="{E37ED819-37AA-4EF5-B4ED-A435A462FC7D}"/>
              </a:ext>
            </a:extLst>
          </p:cNvPr>
          <p:cNvSpPr/>
          <p:nvPr/>
        </p:nvSpPr>
        <p:spPr>
          <a:xfrm>
            <a:off x="3253882" y="2411906"/>
            <a:ext cx="1439777" cy="504728"/>
          </a:xfrm>
          <a:custGeom>
            <a:avLst/>
            <a:gdLst/>
            <a:ahLst/>
            <a:cxnLst/>
            <a:rect l="l" t="t" r="r" b="b"/>
            <a:pathLst>
              <a:path w="89608" h="31413" extrusionOk="0">
                <a:moveTo>
                  <a:pt x="32616" y="0"/>
                </a:moveTo>
                <a:cubicBezTo>
                  <a:pt x="15028" y="0"/>
                  <a:pt x="654" y="13981"/>
                  <a:pt x="1" y="31410"/>
                </a:cubicBezTo>
                <a:lnTo>
                  <a:pt x="19057" y="31412"/>
                </a:lnTo>
                <a:cubicBezTo>
                  <a:pt x="19684" y="24480"/>
                  <a:pt x="25524" y="19031"/>
                  <a:pt x="32616" y="19031"/>
                </a:cubicBezTo>
                <a:lnTo>
                  <a:pt x="89607" y="19031"/>
                </a:lnTo>
                <a:lnTo>
                  <a:pt x="89607"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0;p32">
            <a:extLst>
              <a:ext uri="{FF2B5EF4-FFF2-40B4-BE49-F238E27FC236}">
                <a16:creationId xmlns:a16="http://schemas.microsoft.com/office/drawing/2014/main" id="{98C9F3A1-08BF-471A-BF5C-B72618F09774}"/>
              </a:ext>
            </a:extLst>
          </p:cNvPr>
          <p:cNvSpPr/>
          <p:nvPr/>
        </p:nvSpPr>
        <p:spPr>
          <a:xfrm>
            <a:off x="4298575" y="1555524"/>
            <a:ext cx="1160893" cy="1162210"/>
          </a:xfrm>
          <a:custGeom>
            <a:avLst/>
            <a:gdLst/>
            <a:ahLst/>
            <a:cxnLst/>
            <a:rect l="l" t="t" r="r" b="b"/>
            <a:pathLst>
              <a:path w="72251" h="72333" extrusionOk="0">
                <a:moveTo>
                  <a:pt x="1" y="0"/>
                </a:moveTo>
                <a:lnTo>
                  <a:pt x="1" y="18812"/>
                </a:lnTo>
                <a:cubicBezTo>
                  <a:pt x="1" y="30165"/>
                  <a:pt x="9237" y="39399"/>
                  <a:pt x="20587" y="39399"/>
                </a:cubicBezTo>
                <a:lnTo>
                  <a:pt x="46203" y="39399"/>
                </a:lnTo>
                <a:cubicBezTo>
                  <a:pt x="50070" y="39399"/>
                  <a:pt x="53192" y="42554"/>
                  <a:pt x="53153" y="46421"/>
                </a:cubicBezTo>
                <a:cubicBezTo>
                  <a:pt x="53115" y="50214"/>
                  <a:pt x="49996" y="53302"/>
                  <a:pt x="46203" y="53302"/>
                </a:cubicBezTo>
                <a:lnTo>
                  <a:pt x="24588" y="53302"/>
                </a:lnTo>
                <a:lnTo>
                  <a:pt x="24588" y="72333"/>
                </a:lnTo>
                <a:lnTo>
                  <a:pt x="46203" y="72333"/>
                </a:lnTo>
                <a:cubicBezTo>
                  <a:pt x="60384" y="72333"/>
                  <a:pt x="72040" y="60792"/>
                  <a:pt x="72181" y="46611"/>
                </a:cubicBezTo>
                <a:cubicBezTo>
                  <a:pt x="72251" y="39622"/>
                  <a:pt x="69582" y="33040"/>
                  <a:pt x="64665" y="28072"/>
                </a:cubicBezTo>
                <a:cubicBezTo>
                  <a:pt x="59746" y="23107"/>
                  <a:pt x="53189" y="20371"/>
                  <a:pt x="46203" y="20371"/>
                </a:cubicBezTo>
                <a:lnTo>
                  <a:pt x="20590" y="20371"/>
                </a:lnTo>
                <a:cubicBezTo>
                  <a:pt x="19731" y="20371"/>
                  <a:pt x="19034" y="19674"/>
                  <a:pt x="19034" y="18815"/>
                </a:cubicBezTo>
                <a:lnTo>
                  <a:pt x="19034"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1;p32">
            <a:extLst>
              <a:ext uri="{FF2B5EF4-FFF2-40B4-BE49-F238E27FC236}">
                <a16:creationId xmlns:a16="http://schemas.microsoft.com/office/drawing/2014/main" id="{46CEEEFE-8561-4180-8F47-A63AD75CCDA3}"/>
              </a:ext>
            </a:extLst>
          </p:cNvPr>
          <p:cNvSpPr/>
          <p:nvPr/>
        </p:nvSpPr>
        <p:spPr>
          <a:xfrm>
            <a:off x="3381008" y="1299247"/>
            <a:ext cx="1967739" cy="2735283"/>
          </a:xfrm>
          <a:custGeom>
            <a:avLst/>
            <a:gdLst/>
            <a:ahLst/>
            <a:cxnLst/>
            <a:rect l="l" t="t" r="r" b="b"/>
            <a:pathLst>
              <a:path w="122467" h="170237" extrusionOk="0">
                <a:moveTo>
                  <a:pt x="66624" y="0"/>
                </a:moveTo>
                <a:cubicBezTo>
                  <a:pt x="65763" y="0"/>
                  <a:pt x="65066" y="697"/>
                  <a:pt x="65066" y="1559"/>
                </a:cubicBezTo>
                <a:lnTo>
                  <a:pt x="65066" y="8483"/>
                </a:lnTo>
                <a:cubicBezTo>
                  <a:pt x="65064" y="9345"/>
                  <a:pt x="65763" y="10041"/>
                  <a:pt x="66622" y="10041"/>
                </a:cubicBezTo>
                <a:lnTo>
                  <a:pt x="66624" y="10041"/>
                </a:lnTo>
                <a:cubicBezTo>
                  <a:pt x="67486" y="10041"/>
                  <a:pt x="68183" y="9345"/>
                  <a:pt x="68183" y="8483"/>
                </a:cubicBezTo>
                <a:lnTo>
                  <a:pt x="68183" y="1559"/>
                </a:lnTo>
                <a:cubicBezTo>
                  <a:pt x="68183" y="697"/>
                  <a:pt x="67486" y="0"/>
                  <a:pt x="66624" y="0"/>
                </a:cubicBezTo>
                <a:close/>
                <a:moveTo>
                  <a:pt x="66624" y="13850"/>
                </a:moveTo>
                <a:cubicBezTo>
                  <a:pt x="65763" y="13850"/>
                  <a:pt x="65066" y="14549"/>
                  <a:pt x="65066" y="15410"/>
                </a:cubicBezTo>
                <a:lnTo>
                  <a:pt x="65066" y="22335"/>
                </a:lnTo>
                <a:cubicBezTo>
                  <a:pt x="65064" y="23196"/>
                  <a:pt x="65760" y="23896"/>
                  <a:pt x="66622" y="23896"/>
                </a:cubicBezTo>
                <a:lnTo>
                  <a:pt x="66624" y="23893"/>
                </a:lnTo>
                <a:cubicBezTo>
                  <a:pt x="67486" y="23893"/>
                  <a:pt x="68183" y="23196"/>
                  <a:pt x="68183" y="22335"/>
                </a:cubicBezTo>
                <a:lnTo>
                  <a:pt x="68183" y="15410"/>
                </a:lnTo>
                <a:cubicBezTo>
                  <a:pt x="68183" y="14549"/>
                  <a:pt x="67486" y="13850"/>
                  <a:pt x="66624" y="13850"/>
                </a:cubicBezTo>
                <a:close/>
                <a:moveTo>
                  <a:pt x="66624" y="27701"/>
                </a:moveTo>
                <a:cubicBezTo>
                  <a:pt x="65763" y="27701"/>
                  <a:pt x="65066" y="28401"/>
                  <a:pt x="65066" y="29262"/>
                </a:cubicBezTo>
                <a:lnTo>
                  <a:pt x="65066" y="34765"/>
                </a:lnTo>
                <a:cubicBezTo>
                  <a:pt x="65066" y="35305"/>
                  <a:pt x="65100" y="35845"/>
                  <a:pt x="65169" y="36382"/>
                </a:cubicBezTo>
                <a:cubicBezTo>
                  <a:pt x="65267" y="37159"/>
                  <a:pt x="65928" y="37743"/>
                  <a:pt x="66712" y="37743"/>
                </a:cubicBezTo>
                <a:lnTo>
                  <a:pt x="66712" y="37740"/>
                </a:lnTo>
                <a:cubicBezTo>
                  <a:pt x="67653" y="37740"/>
                  <a:pt x="68378" y="36917"/>
                  <a:pt x="68260" y="35984"/>
                </a:cubicBezTo>
                <a:cubicBezTo>
                  <a:pt x="68208" y="35580"/>
                  <a:pt x="68183" y="35171"/>
                  <a:pt x="68183" y="34762"/>
                </a:cubicBezTo>
                <a:lnTo>
                  <a:pt x="68183" y="29262"/>
                </a:lnTo>
                <a:cubicBezTo>
                  <a:pt x="68183" y="28401"/>
                  <a:pt x="67486" y="27701"/>
                  <a:pt x="66624" y="27701"/>
                </a:cubicBezTo>
                <a:close/>
                <a:moveTo>
                  <a:pt x="69637" y="40797"/>
                </a:moveTo>
                <a:cubicBezTo>
                  <a:pt x="69255" y="40797"/>
                  <a:pt x="68872" y="40937"/>
                  <a:pt x="68571" y="41219"/>
                </a:cubicBezTo>
                <a:cubicBezTo>
                  <a:pt x="67951" y="41803"/>
                  <a:pt x="67913" y="42777"/>
                  <a:pt x="68489" y="43407"/>
                </a:cubicBezTo>
                <a:cubicBezTo>
                  <a:pt x="70304" y="45344"/>
                  <a:pt x="72685" y="46660"/>
                  <a:pt x="75290" y="47164"/>
                </a:cubicBezTo>
                <a:cubicBezTo>
                  <a:pt x="75387" y="47182"/>
                  <a:pt x="75486" y="47192"/>
                  <a:pt x="75586" y="47192"/>
                </a:cubicBezTo>
                <a:lnTo>
                  <a:pt x="75586" y="47192"/>
                </a:lnTo>
                <a:cubicBezTo>
                  <a:pt x="76391" y="47190"/>
                  <a:pt x="77062" y="46580"/>
                  <a:pt x="77136" y="45781"/>
                </a:cubicBezTo>
                <a:cubicBezTo>
                  <a:pt x="77213" y="44981"/>
                  <a:pt x="76668" y="44256"/>
                  <a:pt x="75881" y="44104"/>
                </a:cubicBezTo>
                <a:cubicBezTo>
                  <a:pt x="74896" y="43914"/>
                  <a:pt x="73950" y="43569"/>
                  <a:pt x="73073" y="43081"/>
                </a:cubicBezTo>
                <a:cubicBezTo>
                  <a:pt x="72215" y="42600"/>
                  <a:pt x="71433" y="41991"/>
                  <a:pt x="70759" y="41273"/>
                </a:cubicBezTo>
                <a:cubicBezTo>
                  <a:pt x="70454" y="40957"/>
                  <a:pt x="70046" y="40797"/>
                  <a:pt x="69637" y="40797"/>
                </a:cubicBezTo>
                <a:close/>
                <a:moveTo>
                  <a:pt x="75586" y="47192"/>
                </a:moveTo>
                <a:cubicBezTo>
                  <a:pt x="75586" y="47192"/>
                  <a:pt x="75586" y="47192"/>
                  <a:pt x="75586" y="47192"/>
                </a:cubicBezTo>
                <a:lnTo>
                  <a:pt x="75588" y="47192"/>
                </a:lnTo>
                <a:cubicBezTo>
                  <a:pt x="75587" y="47192"/>
                  <a:pt x="75587" y="47192"/>
                  <a:pt x="75586" y="47192"/>
                </a:cubicBezTo>
                <a:close/>
                <a:moveTo>
                  <a:pt x="82500" y="44276"/>
                </a:moveTo>
                <a:cubicBezTo>
                  <a:pt x="81639" y="44276"/>
                  <a:pt x="80942" y="44973"/>
                  <a:pt x="80942" y="45835"/>
                </a:cubicBezTo>
                <a:cubicBezTo>
                  <a:pt x="80942" y="46696"/>
                  <a:pt x="81639" y="47393"/>
                  <a:pt x="82500" y="47393"/>
                </a:cubicBezTo>
                <a:lnTo>
                  <a:pt x="89425" y="47393"/>
                </a:lnTo>
                <a:cubicBezTo>
                  <a:pt x="90286" y="47393"/>
                  <a:pt x="90983" y="46696"/>
                  <a:pt x="90983" y="45835"/>
                </a:cubicBezTo>
                <a:cubicBezTo>
                  <a:pt x="90983" y="44973"/>
                  <a:pt x="90286" y="44276"/>
                  <a:pt x="89425" y="44276"/>
                </a:cubicBezTo>
                <a:close/>
                <a:moveTo>
                  <a:pt x="96352" y="44276"/>
                </a:moveTo>
                <a:cubicBezTo>
                  <a:pt x="95490" y="44276"/>
                  <a:pt x="94794" y="44973"/>
                  <a:pt x="94794" y="45835"/>
                </a:cubicBezTo>
                <a:cubicBezTo>
                  <a:pt x="94794" y="46696"/>
                  <a:pt x="95490" y="47393"/>
                  <a:pt x="96352" y="47393"/>
                </a:cubicBezTo>
                <a:lnTo>
                  <a:pt x="103276" y="47393"/>
                </a:lnTo>
                <a:cubicBezTo>
                  <a:pt x="104138" y="47393"/>
                  <a:pt x="104837" y="46696"/>
                  <a:pt x="104837" y="45835"/>
                </a:cubicBezTo>
                <a:cubicBezTo>
                  <a:pt x="104837" y="44973"/>
                  <a:pt x="104138" y="44276"/>
                  <a:pt x="103276" y="44276"/>
                </a:cubicBezTo>
                <a:close/>
                <a:moveTo>
                  <a:pt x="110004" y="45692"/>
                </a:moveTo>
                <a:cubicBezTo>
                  <a:pt x="109408" y="45692"/>
                  <a:pt x="108838" y="46036"/>
                  <a:pt x="108579" y="46616"/>
                </a:cubicBezTo>
                <a:cubicBezTo>
                  <a:pt x="108229" y="47403"/>
                  <a:pt x="108584" y="48324"/>
                  <a:pt x="109371" y="48673"/>
                </a:cubicBezTo>
                <a:cubicBezTo>
                  <a:pt x="111284" y="49530"/>
                  <a:pt x="112999" y="50777"/>
                  <a:pt x="114400" y="52338"/>
                </a:cubicBezTo>
                <a:cubicBezTo>
                  <a:pt x="114695" y="52666"/>
                  <a:pt x="115117" y="52854"/>
                  <a:pt x="115558" y="52854"/>
                </a:cubicBezTo>
                <a:lnTo>
                  <a:pt x="115558" y="52854"/>
                </a:lnTo>
                <a:cubicBezTo>
                  <a:pt x="116175" y="52854"/>
                  <a:pt x="116730" y="52492"/>
                  <a:pt x="116982" y="51929"/>
                </a:cubicBezTo>
                <a:cubicBezTo>
                  <a:pt x="117231" y="51368"/>
                  <a:pt x="117128" y="50710"/>
                  <a:pt x="116717" y="50255"/>
                </a:cubicBezTo>
                <a:cubicBezTo>
                  <a:pt x="115022" y="48367"/>
                  <a:pt x="112952" y="46861"/>
                  <a:pt x="110638" y="45827"/>
                </a:cubicBezTo>
                <a:cubicBezTo>
                  <a:pt x="110432" y="45735"/>
                  <a:pt x="110216" y="45692"/>
                  <a:pt x="110004" y="45692"/>
                </a:cubicBezTo>
                <a:close/>
                <a:moveTo>
                  <a:pt x="115558" y="52854"/>
                </a:moveTo>
                <a:cubicBezTo>
                  <a:pt x="115558" y="52854"/>
                  <a:pt x="115558" y="52854"/>
                  <a:pt x="115557" y="52854"/>
                </a:cubicBezTo>
                <a:lnTo>
                  <a:pt x="115560" y="52854"/>
                </a:lnTo>
                <a:cubicBezTo>
                  <a:pt x="115559" y="52854"/>
                  <a:pt x="115559" y="52854"/>
                  <a:pt x="115558" y="52854"/>
                </a:cubicBezTo>
                <a:close/>
                <a:moveTo>
                  <a:pt x="118985" y="55696"/>
                </a:moveTo>
                <a:cubicBezTo>
                  <a:pt x="118827" y="55696"/>
                  <a:pt x="118667" y="55720"/>
                  <a:pt x="118509" y="55770"/>
                </a:cubicBezTo>
                <a:cubicBezTo>
                  <a:pt x="117689" y="56035"/>
                  <a:pt x="117239" y="56912"/>
                  <a:pt x="117501" y="57732"/>
                </a:cubicBezTo>
                <a:cubicBezTo>
                  <a:pt x="117974" y="59208"/>
                  <a:pt x="118216" y="60746"/>
                  <a:pt x="118213" y="62297"/>
                </a:cubicBezTo>
                <a:lnTo>
                  <a:pt x="118213" y="62448"/>
                </a:lnTo>
                <a:cubicBezTo>
                  <a:pt x="118211" y="62942"/>
                  <a:pt x="118180" y="63438"/>
                  <a:pt x="118129" y="63924"/>
                </a:cubicBezTo>
                <a:cubicBezTo>
                  <a:pt x="118036" y="64780"/>
                  <a:pt x="118653" y="65549"/>
                  <a:pt x="119509" y="65642"/>
                </a:cubicBezTo>
                <a:cubicBezTo>
                  <a:pt x="119566" y="65650"/>
                  <a:pt x="119622" y="65652"/>
                  <a:pt x="119679" y="65652"/>
                </a:cubicBezTo>
                <a:cubicBezTo>
                  <a:pt x="120474" y="65650"/>
                  <a:pt x="121140" y="65050"/>
                  <a:pt x="121227" y="64261"/>
                </a:cubicBezTo>
                <a:cubicBezTo>
                  <a:pt x="121289" y="63675"/>
                  <a:pt x="121325" y="63076"/>
                  <a:pt x="121330" y="62482"/>
                </a:cubicBezTo>
                <a:lnTo>
                  <a:pt x="121330" y="62474"/>
                </a:lnTo>
                <a:lnTo>
                  <a:pt x="121330" y="62297"/>
                </a:lnTo>
                <a:cubicBezTo>
                  <a:pt x="121332" y="60425"/>
                  <a:pt x="121042" y="58560"/>
                  <a:pt x="120468" y="56778"/>
                </a:cubicBezTo>
                <a:cubicBezTo>
                  <a:pt x="120257" y="56116"/>
                  <a:pt x="119643" y="55696"/>
                  <a:pt x="118985" y="55696"/>
                </a:cubicBezTo>
                <a:close/>
                <a:moveTo>
                  <a:pt x="117523" y="69061"/>
                </a:moveTo>
                <a:cubicBezTo>
                  <a:pt x="116988" y="69061"/>
                  <a:pt x="116467" y="69337"/>
                  <a:pt x="116177" y="69831"/>
                </a:cubicBezTo>
                <a:cubicBezTo>
                  <a:pt x="115115" y="71641"/>
                  <a:pt x="113685" y="73207"/>
                  <a:pt x="111980" y="74428"/>
                </a:cubicBezTo>
                <a:cubicBezTo>
                  <a:pt x="111428" y="74822"/>
                  <a:pt x="111196" y="75526"/>
                  <a:pt x="111402" y="76172"/>
                </a:cubicBezTo>
                <a:cubicBezTo>
                  <a:pt x="111610" y="76817"/>
                  <a:pt x="112209" y="77254"/>
                  <a:pt x="112888" y="77254"/>
                </a:cubicBezTo>
                <a:cubicBezTo>
                  <a:pt x="113212" y="77254"/>
                  <a:pt x="113531" y="77151"/>
                  <a:pt x="113793" y="76964"/>
                </a:cubicBezTo>
                <a:cubicBezTo>
                  <a:pt x="115855" y="75488"/>
                  <a:pt x="117583" y="73595"/>
                  <a:pt x="118867" y="71409"/>
                </a:cubicBezTo>
                <a:cubicBezTo>
                  <a:pt x="119301" y="70666"/>
                  <a:pt x="119052" y="69710"/>
                  <a:pt x="118309" y="69275"/>
                </a:cubicBezTo>
                <a:cubicBezTo>
                  <a:pt x="118062" y="69130"/>
                  <a:pt x="117791" y="69061"/>
                  <a:pt x="117523" y="69061"/>
                </a:cubicBezTo>
                <a:close/>
                <a:moveTo>
                  <a:pt x="30422" y="77205"/>
                </a:moveTo>
                <a:cubicBezTo>
                  <a:pt x="29561" y="77205"/>
                  <a:pt x="28862" y="77902"/>
                  <a:pt x="28862" y="78763"/>
                </a:cubicBezTo>
                <a:cubicBezTo>
                  <a:pt x="28862" y="79625"/>
                  <a:pt x="29561" y="80324"/>
                  <a:pt x="30422" y="80324"/>
                </a:cubicBezTo>
                <a:lnTo>
                  <a:pt x="37347" y="80324"/>
                </a:lnTo>
                <a:cubicBezTo>
                  <a:pt x="38208" y="80324"/>
                  <a:pt x="38905" y="79625"/>
                  <a:pt x="38905" y="78763"/>
                </a:cubicBezTo>
                <a:cubicBezTo>
                  <a:pt x="38905" y="77902"/>
                  <a:pt x="38208" y="77205"/>
                  <a:pt x="37347" y="77205"/>
                </a:cubicBezTo>
                <a:close/>
                <a:moveTo>
                  <a:pt x="44274" y="77205"/>
                </a:moveTo>
                <a:cubicBezTo>
                  <a:pt x="43413" y="77205"/>
                  <a:pt x="42716" y="77902"/>
                  <a:pt x="42716" y="78763"/>
                </a:cubicBezTo>
                <a:cubicBezTo>
                  <a:pt x="42716" y="79625"/>
                  <a:pt x="43413" y="80324"/>
                  <a:pt x="44274" y="80324"/>
                </a:cubicBezTo>
                <a:lnTo>
                  <a:pt x="51199" y="80324"/>
                </a:lnTo>
                <a:cubicBezTo>
                  <a:pt x="52060" y="80324"/>
                  <a:pt x="52757" y="79625"/>
                  <a:pt x="52757" y="78763"/>
                </a:cubicBezTo>
                <a:cubicBezTo>
                  <a:pt x="52757" y="77902"/>
                  <a:pt x="52060" y="77205"/>
                  <a:pt x="51199" y="77205"/>
                </a:cubicBezTo>
                <a:close/>
                <a:moveTo>
                  <a:pt x="58126" y="77205"/>
                </a:moveTo>
                <a:cubicBezTo>
                  <a:pt x="57265" y="77205"/>
                  <a:pt x="56568" y="77902"/>
                  <a:pt x="56568" y="78763"/>
                </a:cubicBezTo>
                <a:cubicBezTo>
                  <a:pt x="56568" y="79625"/>
                  <a:pt x="57265" y="80324"/>
                  <a:pt x="58126" y="80324"/>
                </a:cubicBezTo>
                <a:lnTo>
                  <a:pt x="65051" y="80324"/>
                </a:lnTo>
                <a:cubicBezTo>
                  <a:pt x="65912" y="80324"/>
                  <a:pt x="66609" y="79625"/>
                  <a:pt x="66609" y="78763"/>
                </a:cubicBezTo>
                <a:cubicBezTo>
                  <a:pt x="66609" y="77902"/>
                  <a:pt x="65912" y="77205"/>
                  <a:pt x="65051" y="77205"/>
                </a:cubicBezTo>
                <a:close/>
                <a:moveTo>
                  <a:pt x="71978" y="77205"/>
                </a:moveTo>
                <a:cubicBezTo>
                  <a:pt x="71117" y="77205"/>
                  <a:pt x="70420" y="77902"/>
                  <a:pt x="70420" y="78763"/>
                </a:cubicBezTo>
                <a:cubicBezTo>
                  <a:pt x="70420" y="79625"/>
                  <a:pt x="71117" y="80324"/>
                  <a:pt x="71978" y="80324"/>
                </a:cubicBezTo>
                <a:lnTo>
                  <a:pt x="78903" y="80324"/>
                </a:lnTo>
                <a:cubicBezTo>
                  <a:pt x="79764" y="80324"/>
                  <a:pt x="80463" y="79625"/>
                  <a:pt x="80463" y="78763"/>
                </a:cubicBezTo>
                <a:cubicBezTo>
                  <a:pt x="80463" y="77902"/>
                  <a:pt x="79764" y="77205"/>
                  <a:pt x="78903" y="77205"/>
                </a:cubicBezTo>
                <a:close/>
                <a:moveTo>
                  <a:pt x="85830" y="77205"/>
                </a:moveTo>
                <a:cubicBezTo>
                  <a:pt x="84968" y="77205"/>
                  <a:pt x="84269" y="77902"/>
                  <a:pt x="84269" y="78763"/>
                </a:cubicBezTo>
                <a:cubicBezTo>
                  <a:pt x="84269" y="79625"/>
                  <a:pt x="84968" y="80324"/>
                  <a:pt x="85830" y="80324"/>
                </a:cubicBezTo>
                <a:lnTo>
                  <a:pt x="92754" y="80324"/>
                </a:lnTo>
                <a:cubicBezTo>
                  <a:pt x="93616" y="80324"/>
                  <a:pt x="94313" y="79625"/>
                  <a:pt x="94313" y="78763"/>
                </a:cubicBezTo>
                <a:cubicBezTo>
                  <a:pt x="94313" y="77902"/>
                  <a:pt x="93616" y="77205"/>
                  <a:pt x="92754" y="77205"/>
                </a:cubicBezTo>
                <a:close/>
                <a:moveTo>
                  <a:pt x="106629" y="76869"/>
                </a:moveTo>
                <a:cubicBezTo>
                  <a:pt x="106513" y="76869"/>
                  <a:pt x="106395" y="76882"/>
                  <a:pt x="106277" y="76910"/>
                </a:cubicBezTo>
                <a:cubicBezTo>
                  <a:pt x="105300" y="77108"/>
                  <a:pt x="104305" y="77205"/>
                  <a:pt x="103310" y="77205"/>
                </a:cubicBezTo>
                <a:lnTo>
                  <a:pt x="99682" y="77205"/>
                </a:lnTo>
                <a:cubicBezTo>
                  <a:pt x="98820" y="77205"/>
                  <a:pt x="98123" y="77902"/>
                  <a:pt x="98123" y="78763"/>
                </a:cubicBezTo>
                <a:cubicBezTo>
                  <a:pt x="98123" y="79625"/>
                  <a:pt x="98820" y="80324"/>
                  <a:pt x="99682" y="80324"/>
                </a:cubicBezTo>
                <a:lnTo>
                  <a:pt x="103310" y="80324"/>
                </a:lnTo>
                <a:cubicBezTo>
                  <a:pt x="104513" y="80322"/>
                  <a:pt x="105714" y="80203"/>
                  <a:pt x="106894" y="79964"/>
                </a:cubicBezTo>
                <a:cubicBezTo>
                  <a:pt x="107758" y="79815"/>
                  <a:pt x="108332" y="78979"/>
                  <a:pt x="108157" y="78121"/>
                </a:cubicBezTo>
                <a:cubicBezTo>
                  <a:pt x="108006" y="77378"/>
                  <a:pt x="107353" y="76869"/>
                  <a:pt x="106629" y="76869"/>
                </a:cubicBezTo>
                <a:close/>
                <a:moveTo>
                  <a:pt x="23501" y="77239"/>
                </a:moveTo>
                <a:cubicBezTo>
                  <a:pt x="23472" y="77239"/>
                  <a:pt x="23444" y="77240"/>
                  <a:pt x="23415" y="77241"/>
                </a:cubicBezTo>
                <a:cubicBezTo>
                  <a:pt x="20952" y="77365"/>
                  <a:pt x="18520" y="77861"/>
                  <a:pt x="16200" y="78709"/>
                </a:cubicBezTo>
                <a:cubicBezTo>
                  <a:pt x="15493" y="78972"/>
                  <a:pt x="15071" y="79702"/>
                  <a:pt x="15205" y="80445"/>
                </a:cubicBezTo>
                <a:cubicBezTo>
                  <a:pt x="15336" y="81188"/>
                  <a:pt x="15982" y="81731"/>
                  <a:pt x="16738" y="81731"/>
                </a:cubicBezTo>
                <a:cubicBezTo>
                  <a:pt x="16920" y="81731"/>
                  <a:pt x="17103" y="81700"/>
                  <a:pt x="17275" y="81636"/>
                </a:cubicBezTo>
                <a:cubicBezTo>
                  <a:pt x="19299" y="80895"/>
                  <a:pt x="21423" y="80461"/>
                  <a:pt x="23577" y="80353"/>
                </a:cubicBezTo>
                <a:cubicBezTo>
                  <a:pt x="24436" y="80309"/>
                  <a:pt x="25097" y="79576"/>
                  <a:pt x="25053" y="78717"/>
                </a:cubicBezTo>
                <a:cubicBezTo>
                  <a:pt x="25009" y="77884"/>
                  <a:pt x="24324" y="77239"/>
                  <a:pt x="23501" y="77239"/>
                </a:cubicBezTo>
                <a:close/>
                <a:moveTo>
                  <a:pt x="10673" y="81945"/>
                </a:moveTo>
                <a:cubicBezTo>
                  <a:pt x="10350" y="81945"/>
                  <a:pt x="10023" y="82045"/>
                  <a:pt x="9744" y="82253"/>
                </a:cubicBezTo>
                <a:cubicBezTo>
                  <a:pt x="7782" y="83747"/>
                  <a:pt x="6054" y="85529"/>
                  <a:pt x="4616" y="87534"/>
                </a:cubicBezTo>
                <a:cubicBezTo>
                  <a:pt x="4277" y="88010"/>
                  <a:pt x="4231" y="88635"/>
                  <a:pt x="4498" y="89154"/>
                </a:cubicBezTo>
                <a:cubicBezTo>
                  <a:pt x="4765" y="89674"/>
                  <a:pt x="5300" y="90000"/>
                  <a:pt x="5884" y="90000"/>
                </a:cubicBezTo>
                <a:cubicBezTo>
                  <a:pt x="6385" y="90000"/>
                  <a:pt x="6859" y="89759"/>
                  <a:pt x="7152" y="89350"/>
                </a:cubicBezTo>
                <a:cubicBezTo>
                  <a:pt x="8406" y="87596"/>
                  <a:pt x="9918" y="86038"/>
                  <a:pt x="11634" y="84732"/>
                </a:cubicBezTo>
                <a:cubicBezTo>
                  <a:pt x="12305" y="84204"/>
                  <a:pt x="12428" y="83238"/>
                  <a:pt x="11911" y="82559"/>
                </a:cubicBezTo>
                <a:cubicBezTo>
                  <a:pt x="11605" y="82157"/>
                  <a:pt x="11142" y="81945"/>
                  <a:pt x="10673" y="81945"/>
                </a:cubicBezTo>
                <a:close/>
                <a:moveTo>
                  <a:pt x="2753" y="93021"/>
                </a:moveTo>
                <a:cubicBezTo>
                  <a:pt x="2097" y="93021"/>
                  <a:pt x="1488" y="93438"/>
                  <a:pt x="1274" y="94096"/>
                </a:cubicBezTo>
                <a:cubicBezTo>
                  <a:pt x="494" y="96439"/>
                  <a:pt x="70" y="98884"/>
                  <a:pt x="19" y="101350"/>
                </a:cubicBezTo>
                <a:cubicBezTo>
                  <a:pt x="1" y="102212"/>
                  <a:pt x="682" y="102924"/>
                  <a:pt x="1544" y="102944"/>
                </a:cubicBezTo>
                <a:lnTo>
                  <a:pt x="1577" y="102944"/>
                </a:lnTo>
                <a:cubicBezTo>
                  <a:pt x="2426" y="102944"/>
                  <a:pt x="3117" y="102266"/>
                  <a:pt x="3138" y="101420"/>
                </a:cubicBezTo>
                <a:cubicBezTo>
                  <a:pt x="3182" y="99262"/>
                  <a:pt x="3549" y="97126"/>
                  <a:pt x="4231" y="95079"/>
                </a:cubicBezTo>
                <a:cubicBezTo>
                  <a:pt x="4506" y="94261"/>
                  <a:pt x="4066" y="93374"/>
                  <a:pt x="3246" y="93101"/>
                </a:cubicBezTo>
                <a:cubicBezTo>
                  <a:pt x="3082" y="93047"/>
                  <a:pt x="2916" y="93021"/>
                  <a:pt x="2753" y="93021"/>
                </a:cubicBezTo>
                <a:close/>
                <a:moveTo>
                  <a:pt x="2450" y="106669"/>
                </a:moveTo>
                <a:cubicBezTo>
                  <a:pt x="2309" y="106669"/>
                  <a:pt x="2165" y="106689"/>
                  <a:pt x="2022" y="106730"/>
                </a:cubicBezTo>
                <a:cubicBezTo>
                  <a:pt x="1194" y="106964"/>
                  <a:pt x="713" y="107825"/>
                  <a:pt x="950" y="108653"/>
                </a:cubicBezTo>
                <a:cubicBezTo>
                  <a:pt x="1623" y="111029"/>
                  <a:pt x="2654" y="113289"/>
                  <a:pt x="4002" y="115356"/>
                </a:cubicBezTo>
                <a:cubicBezTo>
                  <a:pt x="4288" y="115797"/>
                  <a:pt x="4779" y="116064"/>
                  <a:pt x="5303" y="116064"/>
                </a:cubicBezTo>
                <a:cubicBezTo>
                  <a:pt x="5306" y="116064"/>
                  <a:pt x="5308" y="116064"/>
                  <a:pt x="5311" y="116064"/>
                </a:cubicBezTo>
                <a:lnTo>
                  <a:pt x="5311" y="116064"/>
                </a:lnTo>
                <a:lnTo>
                  <a:pt x="5308" y="116066"/>
                </a:lnTo>
                <a:cubicBezTo>
                  <a:pt x="5881" y="116066"/>
                  <a:pt x="6406" y="115752"/>
                  <a:pt x="6679" y="115248"/>
                </a:cubicBezTo>
                <a:cubicBezTo>
                  <a:pt x="6951" y="114747"/>
                  <a:pt x="6925" y="114135"/>
                  <a:pt x="6612" y="113657"/>
                </a:cubicBezTo>
                <a:cubicBezTo>
                  <a:pt x="5434" y="111849"/>
                  <a:pt x="4537" y="109877"/>
                  <a:pt x="3948" y="107802"/>
                </a:cubicBezTo>
                <a:cubicBezTo>
                  <a:pt x="3752" y="107117"/>
                  <a:pt x="3128" y="106669"/>
                  <a:pt x="2450" y="106669"/>
                </a:cubicBezTo>
                <a:close/>
                <a:moveTo>
                  <a:pt x="9885" y="118104"/>
                </a:moveTo>
                <a:cubicBezTo>
                  <a:pt x="9439" y="118104"/>
                  <a:pt x="8997" y="118294"/>
                  <a:pt x="8689" y="118663"/>
                </a:cubicBezTo>
                <a:cubicBezTo>
                  <a:pt x="8137" y="119324"/>
                  <a:pt x="8226" y="120306"/>
                  <a:pt x="8887" y="120859"/>
                </a:cubicBezTo>
                <a:cubicBezTo>
                  <a:pt x="10782" y="122440"/>
                  <a:pt x="12901" y="123731"/>
                  <a:pt x="15179" y="124683"/>
                </a:cubicBezTo>
                <a:cubicBezTo>
                  <a:pt x="15370" y="124762"/>
                  <a:pt x="15575" y="124804"/>
                  <a:pt x="15781" y="124804"/>
                </a:cubicBezTo>
                <a:cubicBezTo>
                  <a:pt x="15783" y="124804"/>
                  <a:pt x="15785" y="124804"/>
                  <a:pt x="15787" y="124804"/>
                </a:cubicBezTo>
                <a:cubicBezTo>
                  <a:pt x="16527" y="124804"/>
                  <a:pt x="17162" y="124280"/>
                  <a:pt x="17309" y="123554"/>
                </a:cubicBezTo>
                <a:cubicBezTo>
                  <a:pt x="17455" y="122824"/>
                  <a:pt x="17067" y="122093"/>
                  <a:pt x="16383" y="121808"/>
                </a:cubicBezTo>
                <a:cubicBezTo>
                  <a:pt x="14393" y="120975"/>
                  <a:pt x="12539" y="119849"/>
                  <a:pt x="10883" y="118465"/>
                </a:cubicBezTo>
                <a:cubicBezTo>
                  <a:pt x="10591" y="118222"/>
                  <a:pt x="10237" y="118104"/>
                  <a:pt x="9885" y="118104"/>
                </a:cubicBezTo>
                <a:close/>
                <a:moveTo>
                  <a:pt x="22476" y="123362"/>
                </a:moveTo>
                <a:cubicBezTo>
                  <a:pt x="21682" y="123362"/>
                  <a:pt x="21004" y="123967"/>
                  <a:pt x="20926" y="124773"/>
                </a:cubicBezTo>
                <a:cubicBezTo>
                  <a:pt x="20844" y="125629"/>
                  <a:pt x="21474" y="126390"/>
                  <a:pt x="22330" y="126472"/>
                </a:cubicBezTo>
                <a:cubicBezTo>
                  <a:pt x="23112" y="126547"/>
                  <a:pt x="23912" y="126586"/>
                  <a:pt x="24704" y="126586"/>
                </a:cubicBezTo>
                <a:lnTo>
                  <a:pt x="29399" y="126586"/>
                </a:lnTo>
                <a:cubicBezTo>
                  <a:pt x="30260" y="126586"/>
                  <a:pt x="30957" y="125889"/>
                  <a:pt x="30957" y="125027"/>
                </a:cubicBezTo>
                <a:cubicBezTo>
                  <a:pt x="30957" y="124166"/>
                  <a:pt x="30260" y="123469"/>
                  <a:pt x="29399" y="123469"/>
                </a:cubicBezTo>
                <a:lnTo>
                  <a:pt x="24704" y="123469"/>
                </a:lnTo>
                <a:cubicBezTo>
                  <a:pt x="24009" y="123469"/>
                  <a:pt x="23310" y="123433"/>
                  <a:pt x="22626" y="123369"/>
                </a:cubicBezTo>
                <a:cubicBezTo>
                  <a:pt x="22576" y="123364"/>
                  <a:pt x="22525" y="123362"/>
                  <a:pt x="22476" y="123362"/>
                </a:cubicBezTo>
                <a:close/>
                <a:moveTo>
                  <a:pt x="36326" y="123466"/>
                </a:moveTo>
                <a:cubicBezTo>
                  <a:pt x="35465" y="123466"/>
                  <a:pt x="34768" y="124166"/>
                  <a:pt x="34768" y="125025"/>
                </a:cubicBezTo>
                <a:cubicBezTo>
                  <a:pt x="34768" y="125886"/>
                  <a:pt x="35465" y="126586"/>
                  <a:pt x="36326" y="126586"/>
                </a:cubicBezTo>
                <a:lnTo>
                  <a:pt x="43251" y="126586"/>
                </a:lnTo>
                <a:cubicBezTo>
                  <a:pt x="44112" y="126586"/>
                  <a:pt x="44809" y="125886"/>
                  <a:pt x="44809" y="125025"/>
                </a:cubicBezTo>
                <a:cubicBezTo>
                  <a:pt x="44809" y="124166"/>
                  <a:pt x="44112" y="123466"/>
                  <a:pt x="43251" y="123466"/>
                </a:cubicBezTo>
                <a:close/>
                <a:moveTo>
                  <a:pt x="50178" y="123466"/>
                </a:moveTo>
                <a:cubicBezTo>
                  <a:pt x="49317" y="123466"/>
                  <a:pt x="48620" y="124166"/>
                  <a:pt x="48620" y="125025"/>
                </a:cubicBezTo>
                <a:cubicBezTo>
                  <a:pt x="48620" y="125886"/>
                  <a:pt x="49317" y="126586"/>
                  <a:pt x="50178" y="126586"/>
                </a:cubicBezTo>
                <a:lnTo>
                  <a:pt x="57103" y="126586"/>
                </a:lnTo>
                <a:cubicBezTo>
                  <a:pt x="57964" y="126586"/>
                  <a:pt x="58661" y="125886"/>
                  <a:pt x="58661" y="125025"/>
                </a:cubicBezTo>
                <a:cubicBezTo>
                  <a:pt x="58661" y="124166"/>
                  <a:pt x="57964" y="123466"/>
                  <a:pt x="57103" y="123466"/>
                </a:cubicBezTo>
                <a:close/>
                <a:moveTo>
                  <a:pt x="64030" y="123466"/>
                </a:moveTo>
                <a:cubicBezTo>
                  <a:pt x="63169" y="123466"/>
                  <a:pt x="62472" y="124166"/>
                  <a:pt x="62472" y="125025"/>
                </a:cubicBezTo>
                <a:cubicBezTo>
                  <a:pt x="62472" y="125886"/>
                  <a:pt x="63169" y="126586"/>
                  <a:pt x="64030" y="126586"/>
                </a:cubicBezTo>
                <a:lnTo>
                  <a:pt x="70955" y="126586"/>
                </a:lnTo>
                <a:cubicBezTo>
                  <a:pt x="71816" y="126586"/>
                  <a:pt x="72515" y="125886"/>
                  <a:pt x="72515" y="125025"/>
                </a:cubicBezTo>
                <a:cubicBezTo>
                  <a:pt x="72515" y="124166"/>
                  <a:pt x="71816" y="123466"/>
                  <a:pt x="70955" y="123466"/>
                </a:cubicBezTo>
                <a:close/>
                <a:moveTo>
                  <a:pt x="77882" y="123466"/>
                </a:moveTo>
                <a:cubicBezTo>
                  <a:pt x="77020" y="123466"/>
                  <a:pt x="76324" y="124166"/>
                  <a:pt x="76324" y="125025"/>
                </a:cubicBezTo>
                <a:cubicBezTo>
                  <a:pt x="76324" y="125886"/>
                  <a:pt x="77020" y="126586"/>
                  <a:pt x="77882" y="126586"/>
                </a:cubicBezTo>
                <a:lnTo>
                  <a:pt x="84806" y="126586"/>
                </a:lnTo>
                <a:cubicBezTo>
                  <a:pt x="85668" y="126586"/>
                  <a:pt x="86367" y="125886"/>
                  <a:pt x="86367" y="125025"/>
                </a:cubicBezTo>
                <a:cubicBezTo>
                  <a:pt x="86367" y="124166"/>
                  <a:pt x="85668" y="123466"/>
                  <a:pt x="84806" y="123466"/>
                </a:cubicBezTo>
                <a:close/>
                <a:moveTo>
                  <a:pt x="91734" y="123466"/>
                </a:moveTo>
                <a:cubicBezTo>
                  <a:pt x="90872" y="123466"/>
                  <a:pt x="90175" y="124166"/>
                  <a:pt x="90175" y="125025"/>
                </a:cubicBezTo>
                <a:cubicBezTo>
                  <a:pt x="90175" y="125886"/>
                  <a:pt x="90872" y="126586"/>
                  <a:pt x="91734" y="126586"/>
                </a:cubicBezTo>
                <a:lnTo>
                  <a:pt x="98661" y="126586"/>
                </a:lnTo>
                <a:cubicBezTo>
                  <a:pt x="99520" y="126586"/>
                  <a:pt x="100219" y="125886"/>
                  <a:pt x="100219" y="125025"/>
                </a:cubicBezTo>
                <a:cubicBezTo>
                  <a:pt x="100219" y="124166"/>
                  <a:pt x="99520" y="123466"/>
                  <a:pt x="98661" y="123466"/>
                </a:cubicBezTo>
                <a:close/>
                <a:moveTo>
                  <a:pt x="105479" y="124421"/>
                </a:moveTo>
                <a:cubicBezTo>
                  <a:pt x="104813" y="124421"/>
                  <a:pt x="104195" y="124851"/>
                  <a:pt x="103989" y="125524"/>
                </a:cubicBezTo>
                <a:cubicBezTo>
                  <a:pt x="103737" y="126349"/>
                  <a:pt x="104205" y="127223"/>
                  <a:pt x="105030" y="127470"/>
                </a:cubicBezTo>
                <a:cubicBezTo>
                  <a:pt x="107085" y="128100"/>
                  <a:pt x="109023" y="129054"/>
                  <a:pt x="110774" y="130296"/>
                </a:cubicBezTo>
                <a:cubicBezTo>
                  <a:pt x="111037" y="130484"/>
                  <a:pt x="111353" y="130584"/>
                  <a:pt x="111674" y="130584"/>
                </a:cubicBezTo>
                <a:cubicBezTo>
                  <a:pt x="112353" y="130581"/>
                  <a:pt x="112955" y="130144"/>
                  <a:pt x="113161" y="129496"/>
                </a:cubicBezTo>
                <a:cubicBezTo>
                  <a:pt x="113366" y="128851"/>
                  <a:pt x="113130" y="128144"/>
                  <a:pt x="112574" y="127753"/>
                </a:cubicBezTo>
                <a:cubicBezTo>
                  <a:pt x="110553" y="126318"/>
                  <a:pt x="108314" y="125218"/>
                  <a:pt x="105945" y="124492"/>
                </a:cubicBezTo>
                <a:cubicBezTo>
                  <a:pt x="105790" y="124444"/>
                  <a:pt x="105634" y="124421"/>
                  <a:pt x="105479" y="124421"/>
                </a:cubicBezTo>
                <a:close/>
                <a:moveTo>
                  <a:pt x="116605" y="132284"/>
                </a:moveTo>
                <a:cubicBezTo>
                  <a:pt x="116282" y="132284"/>
                  <a:pt x="115955" y="132384"/>
                  <a:pt x="115675" y="132592"/>
                </a:cubicBezTo>
                <a:cubicBezTo>
                  <a:pt x="114986" y="133106"/>
                  <a:pt x="114842" y="134081"/>
                  <a:pt x="115357" y="134773"/>
                </a:cubicBezTo>
                <a:cubicBezTo>
                  <a:pt x="116637" y="136496"/>
                  <a:pt x="117637" y="138411"/>
                  <a:pt x="118316" y="140450"/>
                </a:cubicBezTo>
                <a:cubicBezTo>
                  <a:pt x="118527" y="141088"/>
                  <a:pt x="119124" y="141517"/>
                  <a:pt x="119795" y="141517"/>
                </a:cubicBezTo>
                <a:cubicBezTo>
                  <a:pt x="120857" y="141515"/>
                  <a:pt x="121608" y="140476"/>
                  <a:pt x="121273" y="139465"/>
                </a:cubicBezTo>
                <a:cubicBezTo>
                  <a:pt x="120489" y="137115"/>
                  <a:pt x="119337" y="134901"/>
                  <a:pt x="117856" y="132914"/>
                </a:cubicBezTo>
                <a:cubicBezTo>
                  <a:pt x="117551" y="132502"/>
                  <a:pt x="117081" y="132284"/>
                  <a:pt x="116605" y="132284"/>
                </a:cubicBezTo>
                <a:close/>
                <a:moveTo>
                  <a:pt x="120898" y="145205"/>
                </a:moveTo>
                <a:cubicBezTo>
                  <a:pt x="120039" y="145210"/>
                  <a:pt x="119342" y="145909"/>
                  <a:pt x="119347" y="146771"/>
                </a:cubicBezTo>
                <a:lnTo>
                  <a:pt x="119347" y="146850"/>
                </a:lnTo>
                <a:cubicBezTo>
                  <a:pt x="119350" y="148972"/>
                  <a:pt x="119018" y="151080"/>
                  <a:pt x="118368" y="153096"/>
                </a:cubicBezTo>
                <a:cubicBezTo>
                  <a:pt x="118041" y="154104"/>
                  <a:pt x="118792" y="155135"/>
                  <a:pt x="119849" y="155135"/>
                </a:cubicBezTo>
                <a:lnTo>
                  <a:pt x="119851" y="155135"/>
                </a:lnTo>
                <a:cubicBezTo>
                  <a:pt x="120528" y="155135"/>
                  <a:pt x="121124" y="154698"/>
                  <a:pt x="121332" y="154058"/>
                </a:cubicBezTo>
                <a:cubicBezTo>
                  <a:pt x="122083" y="151728"/>
                  <a:pt x="122466" y="149298"/>
                  <a:pt x="122464" y="146850"/>
                </a:cubicBezTo>
                <a:lnTo>
                  <a:pt x="122464" y="146758"/>
                </a:lnTo>
                <a:cubicBezTo>
                  <a:pt x="122461" y="145899"/>
                  <a:pt x="121764" y="145205"/>
                  <a:pt x="120906" y="145205"/>
                </a:cubicBezTo>
                <a:close/>
                <a:moveTo>
                  <a:pt x="116716" y="158158"/>
                </a:moveTo>
                <a:cubicBezTo>
                  <a:pt x="116235" y="158158"/>
                  <a:pt x="115761" y="158379"/>
                  <a:pt x="115457" y="158797"/>
                </a:cubicBezTo>
                <a:cubicBezTo>
                  <a:pt x="114187" y="160533"/>
                  <a:pt x="112652" y="162055"/>
                  <a:pt x="110908" y="163312"/>
                </a:cubicBezTo>
                <a:cubicBezTo>
                  <a:pt x="110358" y="163706"/>
                  <a:pt x="110126" y="164410"/>
                  <a:pt x="110335" y="165056"/>
                </a:cubicBezTo>
                <a:cubicBezTo>
                  <a:pt x="110543" y="165698"/>
                  <a:pt x="111142" y="166136"/>
                  <a:pt x="111821" y="166136"/>
                </a:cubicBezTo>
                <a:cubicBezTo>
                  <a:pt x="112148" y="166136"/>
                  <a:pt x="112466" y="166033"/>
                  <a:pt x="112731" y="165840"/>
                </a:cubicBezTo>
                <a:cubicBezTo>
                  <a:pt x="114742" y="164392"/>
                  <a:pt x="116511" y="162636"/>
                  <a:pt x="117972" y="160635"/>
                </a:cubicBezTo>
                <a:cubicBezTo>
                  <a:pt x="118481" y="159941"/>
                  <a:pt x="118329" y="158967"/>
                  <a:pt x="117632" y="158457"/>
                </a:cubicBezTo>
                <a:cubicBezTo>
                  <a:pt x="117355" y="158255"/>
                  <a:pt x="117034" y="158158"/>
                  <a:pt x="116716" y="158158"/>
                </a:cubicBezTo>
                <a:close/>
                <a:moveTo>
                  <a:pt x="57280" y="167118"/>
                </a:moveTo>
                <a:cubicBezTo>
                  <a:pt x="56419" y="167118"/>
                  <a:pt x="55722" y="167815"/>
                  <a:pt x="55722" y="168676"/>
                </a:cubicBezTo>
                <a:cubicBezTo>
                  <a:pt x="55722" y="169537"/>
                  <a:pt x="56419" y="170237"/>
                  <a:pt x="57280" y="170237"/>
                </a:cubicBezTo>
                <a:lnTo>
                  <a:pt x="64207" y="170237"/>
                </a:lnTo>
                <a:cubicBezTo>
                  <a:pt x="65066" y="170237"/>
                  <a:pt x="65766" y="169537"/>
                  <a:pt x="65766" y="168676"/>
                </a:cubicBezTo>
                <a:cubicBezTo>
                  <a:pt x="65766" y="167815"/>
                  <a:pt x="65066" y="167118"/>
                  <a:pt x="64207" y="167118"/>
                </a:cubicBezTo>
                <a:close/>
                <a:moveTo>
                  <a:pt x="71132" y="167118"/>
                </a:moveTo>
                <a:cubicBezTo>
                  <a:pt x="70271" y="167118"/>
                  <a:pt x="69574" y="167815"/>
                  <a:pt x="69574" y="168676"/>
                </a:cubicBezTo>
                <a:cubicBezTo>
                  <a:pt x="69574" y="169537"/>
                  <a:pt x="70271" y="170237"/>
                  <a:pt x="71132" y="170237"/>
                </a:cubicBezTo>
                <a:lnTo>
                  <a:pt x="78059" y="170237"/>
                </a:lnTo>
                <a:cubicBezTo>
                  <a:pt x="78918" y="170237"/>
                  <a:pt x="79617" y="169537"/>
                  <a:pt x="79617" y="168676"/>
                </a:cubicBezTo>
                <a:cubicBezTo>
                  <a:pt x="79617" y="167815"/>
                  <a:pt x="78918" y="167118"/>
                  <a:pt x="78059" y="167118"/>
                </a:cubicBezTo>
                <a:close/>
                <a:moveTo>
                  <a:pt x="84984" y="167118"/>
                </a:moveTo>
                <a:cubicBezTo>
                  <a:pt x="84122" y="167118"/>
                  <a:pt x="83426" y="167815"/>
                  <a:pt x="83426" y="168676"/>
                </a:cubicBezTo>
                <a:cubicBezTo>
                  <a:pt x="83426" y="169537"/>
                  <a:pt x="84122" y="170237"/>
                  <a:pt x="84984" y="170237"/>
                </a:cubicBezTo>
                <a:lnTo>
                  <a:pt x="91911" y="170237"/>
                </a:lnTo>
                <a:cubicBezTo>
                  <a:pt x="92772" y="170237"/>
                  <a:pt x="93469" y="169537"/>
                  <a:pt x="93469" y="168676"/>
                </a:cubicBezTo>
                <a:cubicBezTo>
                  <a:pt x="93469" y="167815"/>
                  <a:pt x="92772" y="167118"/>
                  <a:pt x="91911" y="167118"/>
                </a:cubicBezTo>
                <a:close/>
                <a:moveTo>
                  <a:pt x="105658" y="166109"/>
                </a:moveTo>
                <a:cubicBezTo>
                  <a:pt x="105503" y="166109"/>
                  <a:pt x="105345" y="166132"/>
                  <a:pt x="105190" y="166182"/>
                </a:cubicBezTo>
                <a:cubicBezTo>
                  <a:pt x="103220" y="166802"/>
                  <a:pt x="101169" y="167118"/>
                  <a:pt x="99108" y="167118"/>
                </a:cubicBezTo>
                <a:cubicBezTo>
                  <a:pt x="99099" y="167118"/>
                  <a:pt x="99091" y="167118"/>
                  <a:pt x="99083" y="167118"/>
                </a:cubicBezTo>
                <a:lnTo>
                  <a:pt x="98836" y="167118"/>
                </a:lnTo>
                <a:cubicBezTo>
                  <a:pt x="97974" y="167118"/>
                  <a:pt x="97277" y="167815"/>
                  <a:pt x="97277" y="168676"/>
                </a:cubicBezTo>
                <a:cubicBezTo>
                  <a:pt x="97277" y="169537"/>
                  <a:pt x="97974" y="170237"/>
                  <a:pt x="98836" y="170237"/>
                </a:cubicBezTo>
                <a:lnTo>
                  <a:pt x="99083" y="170237"/>
                </a:lnTo>
                <a:cubicBezTo>
                  <a:pt x="101471" y="170237"/>
                  <a:pt x="103847" y="169872"/>
                  <a:pt x="106128" y="169154"/>
                </a:cubicBezTo>
                <a:cubicBezTo>
                  <a:pt x="106948" y="168895"/>
                  <a:pt x="107403" y="168020"/>
                  <a:pt x="107144" y="167200"/>
                </a:cubicBezTo>
                <a:cubicBezTo>
                  <a:pt x="106933" y="166536"/>
                  <a:pt x="106320" y="166109"/>
                  <a:pt x="105658" y="166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2;p32">
            <a:extLst>
              <a:ext uri="{FF2B5EF4-FFF2-40B4-BE49-F238E27FC236}">
                <a16:creationId xmlns:a16="http://schemas.microsoft.com/office/drawing/2014/main" id="{841CEDDA-BB36-47CD-8FCB-89751FDF2627}"/>
              </a:ext>
            </a:extLst>
          </p:cNvPr>
          <p:cNvSpPr/>
          <p:nvPr/>
        </p:nvSpPr>
        <p:spPr>
          <a:xfrm>
            <a:off x="4882275" y="3211627"/>
            <a:ext cx="811746" cy="811746"/>
          </a:xfrm>
          <a:custGeom>
            <a:avLst/>
            <a:gdLst/>
            <a:ahLst/>
            <a:cxnLst/>
            <a:rect l="l" t="t" r="r" b="b"/>
            <a:pathLst>
              <a:path w="50521" h="50521" extrusionOk="0">
                <a:moveTo>
                  <a:pt x="25259" y="1"/>
                </a:moveTo>
                <a:cubicBezTo>
                  <a:pt x="18561" y="1"/>
                  <a:pt x="12135" y="2662"/>
                  <a:pt x="7399" y="7401"/>
                </a:cubicBezTo>
                <a:cubicBezTo>
                  <a:pt x="2662" y="12138"/>
                  <a:pt x="1" y="18564"/>
                  <a:pt x="1" y="25262"/>
                </a:cubicBezTo>
                <a:cubicBezTo>
                  <a:pt x="1" y="31960"/>
                  <a:pt x="2662" y="38386"/>
                  <a:pt x="7399" y="43123"/>
                </a:cubicBezTo>
                <a:cubicBezTo>
                  <a:pt x="12135" y="47862"/>
                  <a:pt x="18561" y="50520"/>
                  <a:pt x="25259" y="50520"/>
                </a:cubicBezTo>
                <a:cubicBezTo>
                  <a:pt x="31960" y="50520"/>
                  <a:pt x="38383" y="47862"/>
                  <a:pt x="43122" y="43123"/>
                </a:cubicBezTo>
                <a:cubicBezTo>
                  <a:pt x="47859" y="38386"/>
                  <a:pt x="50520" y="31960"/>
                  <a:pt x="50520" y="25262"/>
                </a:cubicBezTo>
                <a:cubicBezTo>
                  <a:pt x="50520" y="18564"/>
                  <a:pt x="47859" y="12138"/>
                  <a:pt x="43122" y="7401"/>
                </a:cubicBezTo>
                <a:cubicBezTo>
                  <a:pt x="38383" y="2662"/>
                  <a:pt x="31960" y="1"/>
                  <a:pt x="2525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3;p32">
            <a:extLst>
              <a:ext uri="{FF2B5EF4-FFF2-40B4-BE49-F238E27FC236}">
                <a16:creationId xmlns:a16="http://schemas.microsoft.com/office/drawing/2014/main" id="{4DC27DBB-2F8F-4B95-9904-5137ECBD0765}"/>
              </a:ext>
            </a:extLst>
          </p:cNvPr>
          <p:cNvSpPr/>
          <p:nvPr/>
        </p:nvSpPr>
        <p:spPr>
          <a:xfrm>
            <a:off x="4984866" y="3314266"/>
            <a:ext cx="606516" cy="606516"/>
          </a:xfrm>
          <a:custGeom>
            <a:avLst/>
            <a:gdLst/>
            <a:ahLst/>
            <a:cxnLst/>
            <a:rect l="l" t="t" r="r" b="b"/>
            <a:pathLst>
              <a:path w="37748" h="37748" extrusionOk="0">
                <a:moveTo>
                  <a:pt x="18874" y="0"/>
                </a:moveTo>
                <a:cubicBezTo>
                  <a:pt x="13870" y="0"/>
                  <a:pt x="9070" y="1988"/>
                  <a:pt x="5529" y="5529"/>
                </a:cubicBezTo>
                <a:cubicBezTo>
                  <a:pt x="1991" y="9067"/>
                  <a:pt x="1" y="13868"/>
                  <a:pt x="1" y="18874"/>
                </a:cubicBezTo>
                <a:cubicBezTo>
                  <a:pt x="1" y="23880"/>
                  <a:pt x="1991" y="28681"/>
                  <a:pt x="5529" y="32219"/>
                </a:cubicBezTo>
                <a:cubicBezTo>
                  <a:pt x="9070" y="35760"/>
                  <a:pt x="13870" y="37748"/>
                  <a:pt x="18874" y="37748"/>
                </a:cubicBezTo>
                <a:cubicBezTo>
                  <a:pt x="23881" y="37748"/>
                  <a:pt x="28681" y="35760"/>
                  <a:pt x="32220" y="32219"/>
                </a:cubicBezTo>
                <a:cubicBezTo>
                  <a:pt x="35760" y="28681"/>
                  <a:pt x="37748" y="23880"/>
                  <a:pt x="37748" y="18874"/>
                </a:cubicBezTo>
                <a:cubicBezTo>
                  <a:pt x="37748" y="13868"/>
                  <a:pt x="35760" y="9067"/>
                  <a:pt x="32220" y="5529"/>
                </a:cubicBezTo>
                <a:cubicBezTo>
                  <a:pt x="28681" y="1988"/>
                  <a:pt x="23881"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4;p32">
            <a:extLst>
              <a:ext uri="{FF2B5EF4-FFF2-40B4-BE49-F238E27FC236}">
                <a16:creationId xmlns:a16="http://schemas.microsoft.com/office/drawing/2014/main" id="{6DB7CE47-A1E0-44F7-B37F-2B17211A3784}"/>
              </a:ext>
            </a:extLst>
          </p:cNvPr>
          <p:cNvSpPr/>
          <p:nvPr/>
        </p:nvSpPr>
        <p:spPr>
          <a:xfrm>
            <a:off x="3722475" y="3603600"/>
            <a:ext cx="811746" cy="811746"/>
          </a:xfrm>
          <a:custGeom>
            <a:avLst/>
            <a:gdLst/>
            <a:ahLst/>
            <a:cxnLst/>
            <a:rect l="l" t="t" r="r" b="b"/>
            <a:pathLst>
              <a:path w="50521" h="50521" extrusionOk="0">
                <a:moveTo>
                  <a:pt x="25262" y="1"/>
                </a:moveTo>
                <a:cubicBezTo>
                  <a:pt x="18564" y="1"/>
                  <a:pt x="12138" y="2662"/>
                  <a:pt x="7401" y="7398"/>
                </a:cubicBezTo>
                <a:cubicBezTo>
                  <a:pt x="2662" y="12135"/>
                  <a:pt x="1" y="18561"/>
                  <a:pt x="1" y="25259"/>
                </a:cubicBezTo>
                <a:cubicBezTo>
                  <a:pt x="1" y="31960"/>
                  <a:pt x="2662" y="38383"/>
                  <a:pt x="7401" y="43122"/>
                </a:cubicBezTo>
                <a:cubicBezTo>
                  <a:pt x="12138" y="47859"/>
                  <a:pt x="18564" y="50520"/>
                  <a:pt x="25262" y="50520"/>
                </a:cubicBezTo>
                <a:cubicBezTo>
                  <a:pt x="31960" y="50520"/>
                  <a:pt x="38386" y="47859"/>
                  <a:pt x="43122" y="43122"/>
                </a:cubicBezTo>
                <a:cubicBezTo>
                  <a:pt x="47861" y="38383"/>
                  <a:pt x="50520" y="31960"/>
                  <a:pt x="50520" y="25259"/>
                </a:cubicBezTo>
                <a:cubicBezTo>
                  <a:pt x="50520" y="18561"/>
                  <a:pt x="47861" y="12135"/>
                  <a:pt x="43122" y="7398"/>
                </a:cubicBezTo>
                <a:cubicBezTo>
                  <a:pt x="38386" y="2662"/>
                  <a:pt x="31960" y="1"/>
                  <a:pt x="25262"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5;p32">
            <a:extLst>
              <a:ext uri="{FF2B5EF4-FFF2-40B4-BE49-F238E27FC236}">
                <a16:creationId xmlns:a16="http://schemas.microsoft.com/office/drawing/2014/main" id="{2C358F10-6DD4-47CF-8F20-263270858C03}"/>
              </a:ext>
            </a:extLst>
          </p:cNvPr>
          <p:cNvSpPr/>
          <p:nvPr/>
        </p:nvSpPr>
        <p:spPr>
          <a:xfrm>
            <a:off x="3825114" y="3706191"/>
            <a:ext cx="606516" cy="606516"/>
          </a:xfrm>
          <a:custGeom>
            <a:avLst/>
            <a:gdLst/>
            <a:ahLst/>
            <a:cxnLst/>
            <a:rect l="l" t="t" r="r" b="b"/>
            <a:pathLst>
              <a:path w="37748" h="37748" extrusionOk="0">
                <a:moveTo>
                  <a:pt x="18874" y="0"/>
                </a:moveTo>
                <a:cubicBezTo>
                  <a:pt x="13867" y="0"/>
                  <a:pt x="9067" y="1991"/>
                  <a:pt x="5529" y="5529"/>
                </a:cubicBezTo>
                <a:cubicBezTo>
                  <a:pt x="1988" y="9069"/>
                  <a:pt x="0" y="13870"/>
                  <a:pt x="0" y="18874"/>
                </a:cubicBezTo>
                <a:cubicBezTo>
                  <a:pt x="0" y="23880"/>
                  <a:pt x="1988" y="28681"/>
                  <a:pt x="5529" y="32222"/>
                </a:cubicBezTo>
                <a:cubicBezTo>
                  <a:pt x="9067" y="35760"/>
                  <a:pt x="13867" y="37748"/>
                  <a:pt x="18874" y="37748"/>
                </a:cubicBezTo>
                <a:cubicBezTo>
                  <a:pt x="23880" y="37748"/>
                  <a:pt x="28681" y="35760"/>
                  <a:pt x="32219" y="32222"/>
                </a:cubicBezTo>
                <a:cubicBezTo>
                  <a:pt x="35760" y="28681"/>
                  <a:pt x="37748" y="23880"/>
                  <a:pt x="37748" y="18874"/>
                </a:cubicBezTo>
                <a:cubicBezTo>
                  <a:pt x="37748" y="13870"/>
                  <a:pt x="35760" y="9069"/>
                  <a:pt x="32219" y="5529"/>
                </a:cubicBezTo>
                <a:cubicBezTo>
                  <a:pt x="28681" y="1991"/>
                  <a:pt x="23880"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6;p32">
            <a:extLst>
              <a:ext uri="{FF2B5EF4-FFF2-40B4-BE49-F238E27FC236}">
                <a16:creationId xmlns:a16="http://schemas.microsoft.com/office/drawing/2014/main" id="{5910F627-3F9C-49EB-B273-3B84747983EE}"/>
              </a:ext>
            </a:extLst>
          </p:cNvPr>
          <p:cNvSpPr/>
          <p:nvPr/>
        </p:nvSpPr>
        <p:spPr>
          <a:xfrm>
            <a:off x="3103217" y="2476610"/>
            <a:ext cx="811730" cy="811730"/>
          </a:xfrm>
          <a:custGeom>
            <a:avLst/>
            <a:gdLst/>
            <a:ahLst/>
            <a:cxnLst/>
            <a:rect l="l" t="t" r="r" b="b"/>
            <a:pathLst>
              <a:path w="50520" h="50520" extrusionOk="0">
                <a:moveTo>
                  <a:pt x="25261" y="0"/>
                </a:moveTo>
                <a:cubicBezTo>
                  <a:pt x="18560" y="0"/>
                  <a:pt x="12137" y="2662"/>
                  <a:pt x="7398" y="7398"/>
                </a:cubicBezTo>
                <a:cubicBezTo>
                  <a:pt x="2661" y="12134"/>
                  <a:pt x="0" y="18560"/>
                  <a:pt x="0" y="25259"/>
                </a:cubicBezTo>
                <a:cubicBezTo>
                  <a:pt x="0" y="31960"/>
                  <a:pt x="2661" y="38383"/>
                  <a:pt x="7398" y="43122"/>
                </a:cubicBezTo>
                <a:cubicBezTo>
                  <a:pt x="12137" y="47858"/>
                  <a:pt x="18560" y="50520"/>
                  <a:pt x="25261" y="50520"/>
                </a:cubicBezTo>
                <a:cubicBezTo>
                  <a:pt x="31959" y="50520"/>
                  <a:pt x="38385" y="47858"/>
                  <a:pt x="43122" y="43122"/>
                </a:cubicBezTo>
                <a:cubicBezTo>
                  <a:pt x="47858" y="38383"/>
                  <a:pt x="50519" y="31960"/>
                  <a:pt x="50519" y="25259"/>
                </a:cubicBezTo>
                <a:cubicBezTo>
                  <a:pt x="50519" y="18560"/>
                  <a:pt x="47858" y="12134"/>
                  <a:pt x="43122" y="7398"/>
                </a:cubicBezTo>
                <a:cubicBezTo>
                  <a:pt x="38385" y="2662"/>
                  <a:pt x="31959" y="0"/>
                  <a:pt x="25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7;p32">
            <a:extLst>
              <a:ext uri="{FF2B5EF4-FFF2-40B4-BE49-F238E27FC236}">
                <a16:creationId xmlns:a16="http://schemas.microsoft.com/office/drawing/2014/main" id="{2C18CC4E-1BC9-457F-A71A-7802382371B8}"/>
              </a:ext>
            </a:extLst>
          </p:cNvPr>
          <p:cNvSpPr/>
          <p:nvPr/>
        </p:nvSpPr>
        <p:spPr>
          <a:xfrm>
            <a:off x="3205840" y="2579184"/>
            <a:ext cx="606516" cy="606532"/>
          </a:xfrm>
          <a:custGeom>
            <a:avLst/>
            <a:gdLst/>
            <a:ahLst/>
            <a:cxnLst/>
            <a:rect l="l" t="t" r="r" b="b"/>
            <a:pathLst>
              <a:path w="37748" h="37749" extrusionOk="0">
                <a:moveTo>
                  <a:pt x="18874" y="1"/>
                </a:moveTo>
                <a:cubicBezTo>
                  <a:pt x="13868" y="1"/>
                  <a:pt x="9067" y="1991"/>
                  <a:pt x="5526" y="5529"/>
                </a:cubicBezTo>
                <a:cubicBezTo>
                  <a:pt x="1988" y="9070"/>
                  <a:pt x="0" y="13871"/>
                  <a:pt x="0" y="18875"/>
                </a:cubicBezTo>
                <a:cubicBezTo>
                  <a:pt x="0" y="23881"/>
                  <a:pt x="1988" y="28682"/>
                  <a:pt x="5526" y="32223"/>
                </a:cubicBezTo>
                <a:cubicBezTo>
                  <a:pt x="9067" y="35761"/>
                  <a:pt x="13868" y="37748"/>
                  <a:pt x="18874" y="37748"/>
                </a:cubicBezTo>
                <a:cubicBezTo>
                  <a:pt x="23878" y="37748"/>
                  <a:pt x="28678" y="35761"/>
                  <a:pt x="32219" y="32223"/>
                </a:cubicBezTo>
                <a:cubicBezTo>
                  <a:pt x="35757" y="28682"/>
                  <a:pt x="37748" y="23881"/>
                  <a:pt x="37748" y="18875"/>
                </a:cubicBezTo>
                <a:cubicBezTo>
                  <a:pt x="37748" y="13871"/>
                  <a:pt x="35757" y="9070"/>
                  <a:pt x="32219" y="5529"/>
                </a:cubicBezTo>
                <a:cubicBezTo>
                  <a:pt x="28678" y="1991"/>
                  <a:pt x="23878" y="1"/>
                  <a:pt x="18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8;p32">
            <a:extLst>
              <a:ext uri="{FF2B5EF4-FFF2-40B4-BE49-F238E27FC236}">
                <a16:creationId xmlns:a16="http://schemas.microsoft.com/office/drawing/2014/main" id="{5CBBB200-4A22-4786-9905-E21EA8421B9C}"/>
              </a:ext>
            </a:extLst>
          </p:cNvPr>
          <p:cNvSpPr/>
          <p:nvPr/>
        </p:nvSpPr>
        <p:spPr>
          <a:xfrm>
            <a:off x="3991204" y="1058251"/>
            <a:ext cx="811730" cy="811730"/>
          </a:xfrm>
          <a:custGeom>
            <a:avLst/>
            <a:gdLst/>
            <a:ahLst/>
            <a:cxnLst/>
            <a:rect l="l" t="t" r="r" b="b"/>
            <a:pathLst>
              <a:path w="50520" h="50520" extrusionOk="0">
                <a:moveTo>
                  <a:pt x="25258" y="1"/>
                </a:moveTo>
                <a:cubicBezTo>
                  <a:pt x="18560" y="1"/>
                  <a:pt x="12134" y="2662"/>
                  <a:pt x="7398" y="7398"/>
                </a:cubicBezTo>
                <a:cubicBezTo>
                  <a:pt x="2659" y="12137"/>
                  <a:pt x="0" y="18561"/>
                  <a:pt x="0" y="25262"/>
                </a:cubicBezTo>
                <a:cubicBezTo>
                  <a:pt x="0" y="31960"/>
                  <a:pt x="2659" y="38386"/>
                  <a:pt x="7398" y="43122"/>
                </a:cubicBezTo>
                <a:cubicBezTo>
                  <a:pt x="12134" y="47859"/>
                  <a:pt x="18560" y="50520"/>
                  <a:pt x="25258" y="50520"/>
                </a:cubicBezTo>
                <a:cubicBezTo>
                  <a:pt x="31957" y="50520"/>
                  <a:pt x="38383" y="47859"/>
                  <a:pt x="43119" y="43122"/>
                </a:cubicBezTo>
                <a:cubicBezTo>
                  <a:pt x="47858" y="38386"/>
                  <a:pt x="50519" y="31960"/>
                  <a:pt x="50519" y="25262"/>
                </a:cubicBezTo>
                <a:cubicBezTo>
                  <a:pt x="50519" y="18561"/>
                  <a:pt x="47858" y="12137"/>
                  <a:pt x="43119" y="7398"/>
                </a:cubicBezTo>
                <a:cubicBezTo>
                  <a:pt x="38383" y="2662"/>
                  <a:pt x="31957" y="1"/>
                  <a:pt x="25258"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9;p32">
            <a:extLst>
              <a:ext uri="{FF2B5EF4-FFF2-40B4-BE49-F238E27FC236}">
                <a16:creationId xmlns:a16="http://schemas.microsoft.com/office/drawing/2014/main" id="{FADC7854-BA7F-4C12-8549-3D2E3CD00884}"/>
              </a:ext>
            </a:extLst>
          </p:cNvPr>
          <p:cNvSpPr/>
          <p:nvPr/>
        </p:nvSpPr>
        <p:spPr>
          <a:xfrm>
            <a:off x="4093779" y="1160842"/>
            <a:ext cx="606532" cy="606564"/>
          </a:xfrm>
          <a:custGeom>
            <a:avLst/>
            <a:gdLst/>
            <a:ahLst/>
            <a:cxnLst/>
            <a:rect l="l" t="t" r="r" b="b"/>
            <a:pathLst>
              <a:path w="37749" h="37751" extrusionOk="0">
                <a:moveTo>
                  <a:pt x="18874" y="0"/>
                </a:moveTo>
                <a:cubicBezTo>
                  <a:pt x="13868" y="0"/>
                  <a:pt x="9067" y="1990"/>
                  <a:pt x="5529" y="5529"/>
                </a:cubicBezTo>
                <a:cubicBezTo>
                  <a:pt x="1988" y="9069"/>
                  <a:pt x="1" y="13870"/>
                  <a:pt x="1" y="18877"/>
                </a:cubicBezTo>
                <a:cubicBezTo>
                  <a:pt x="1" y="23880"/>
                  <a:pt x="1988" y="28681"/>
                  <a:pt x="5529" y="32222"/>
                </a:cubicBezTo>
                <a:cubicBezTo>
                  <a:pt x="9067" y="35760"/>
                  <a:pt x="13868" y="37750"/>
                  <a:pt x="18874" y="37750"/>
                </a:cubicBezTo>
                <a:cubicBezTo>
                  <a:pt x="23881" y="37750"/>
                  <a:pt x="28681" y="35760"/>
                  <a:pt x="32220" y="32222"/>
                </a:cubicBezTo>
                <a:cubicBezTo>
                  <a:pt x="35760" y="28681"/>
                  <a:pt x="37748" y="23880"/>
                  <a:pt x="37748" y="18877"/>
                </a:cubicBezTo>
                <a:cubicBezTo>
                  <a:pt x="37748" y="13870"/>
                  <a:pt x="35760" y="9069"/>
                  <a:pt x="32220" y="5529"/>
                </a:cubicBezTo>
                <a:cubicBezTo>
                  <a:pt x="28681" y="1990"/>
                  <a:pt x="23881"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210;p32">
            <a:extLst>
              <a:ext uri="{FF2B5EF4-FFF2-40B4-BE49-F238E27FC236}">
                <a16:creationId xmlns:a16="http://schemas.microsoft.com/office/drawing/2014/main" id="{5748CE8A-5C6A-49FA-867C-BDA0291383A3}"/>
              </a:ext>
            </a:extLst>
          </p:cNvPr>
          <p:cNvGrpSpPr/>
          <p:nvPr/>
        </p:nvGrpSpPr>
        <p:grpSpPr>
          <a:xfrm>
            <a:off x="3339342" y="2709908"/>
            <a:ext cx="341100" cy="341100"/>
            <a:chOff x="1190625" y="238125"/>
            <a:chExt cx="5239625" cy="5239625"/>
          </a:xfrm>
        </p:grpSpPr>
        <p:sp>
          <p:nvSpPr>
            <p:cNvPr id="31" name="Google Shape;1211;p32">
              <a:extLst>
                <a:ext uri="{FF2B5EF4-FFF2-40B4-BE49-F238E27FC236}">
                  <a16:creationId xmlns:a16="http://schemas.microsoft.com/office/drawing/2014/main" id="{70AEE61F-E8E8-44CC-9358-BAF33246548B}"/>
                </a:ext>
              </a:extLst>
            </p:cNvPr>
            <p:cNvSpPr/>
            <p:nvPr/>
          </p:nvSpPr>
          <p:spPr>
            <a:xfrm>
              <a:off x="2937150" y="674750"/>
              <a:ext cx="1746575" cy="174675"/>
            </a:xfrm>
            <a:custGeom>
              <a:avLst/>
              <a:gdLst/>
              <a:ahLst/>
              <a:cxnLst/>
              <a:rect l="l" t="t" r="r" b="b"/>
              <a:pathLst>
                <a:path w="69863" h="6987" extrusionOk="0">
                  <a:moveTo>
                    <a:pt x="1" y="0"/>
                  </a:moveTo>
                  <a:lnTo>
                    <a:pt x="1" y="6987"/>
                  </a:lnTo>
                  <a:lnTo>
                    <a:pt x="69862" y="6987"/>
                  </a:lnTo>
                  <a:lnTo>
                    <a:pt x="698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2;p32">
              <a:extLst>
                <a:ext uri="{FF2B5EF4-FFF2-40B4-BE49-F238E27FC236}">
                  <a16:creationId xmlns:a16="http://schemas.microsoft.com/office/drawing/2014/main" id="{082F605D-D27A-4850-87C9-1676EE51BF94}"/>
                </a:ext>
              </a:extLst>
            </p:cNvPr>
            <p:cNvSpPr/>
            <p:nvPr/>
          </p:nvSpPr>
          <p:spPr>
            <a:xfrm>
              <a:off x="2325875" y="1984650"/>
              <a:ext cx="3187450" cy="3493100"/>
            </a:xfrm>
            <a:custGeom>
              <a:avLst/>
              <a:gdLst/>
              <a:ahLst/>
              <a:cxnLst/>
              <a:rect l="l" t="t" r="r" b="b"/>
              <a:pathLst>
                <a:path w="127498" h="139724" extrusionOk="0">
                  <a:moveTo>
                    <a:pt x="115272" y="55890"/>
                  </a:moveTo>
                  <a:cubicBezTo>
                    <a:pt x="118171" y="55890"/>
                    <a:pt x="120511" y="58230"/>
                    <a:pt x="120511" y="61130"/>
                  </a:cubicBezTo>
                  <a:cubicBezTo>
                    <a:pt x="120511" y="64029"/>
                    <a:pt x="118171" y="66369"/>
                    <a:pt x="115272" y="66369"/>
                  </a:cubicBezTo>
                  <a:lnTo>
                    <a:pt x="92567" y="66369"/>
                  </a:lnTo>
                  <a:cubicBezTo>
                    <a:pt x="89667" y="66369"/>
                    <a:pt x="87327" y="64029"/>
                    <a:pt x="87327" y="61130"/>
                  </a:cubicBezTo>
                  <a:cubicBezTo>
                    <a:pt x="87327" y="58230"/>
                    <a:pt x="89667" y="55890"/>
                    <a:pt x="92567" y="55890"/>
                  </a:cubicBezTo>
                  <a:close/>
                  <a:moveTo>
                    <a:pt x="115272" y="73355"/>
                  </a:moveTo>
                  <a:cubicBezTo>
                    <a:pt x="118171" y="73355"/>
                    <a:pt x="120511" y="75696"/>
                    <a:pt x="120511" y="78595"/>
                  </a:cubicBezTo>
                  <a:cubicBezTo>
                    <a:pt x="120511" y="81494"/>
                    <a:pt x="118171" y="83835"/>
                    <a:pt x="115272" y="83835"/>
                  </a:cubicBezTo>
                  <a:lnTo>
                    <a:pt x="92567" y="83835"/>
                  </a:lnTo>
                  <a:cubicBezTo>
                    <a:pt x="89667" y="83835"/>
                    <a:pt x="87327" y="81494"/>
                    <a:pt x="87327" y="78595"/>
                  </a:cubicBezTo>
                  <a:cubicBezTo>
                    <a:pt x="87327" y="75696"/>
                    <a:pt x="89667" y="73355"/>
                    <a:pt x="92567" y="73355"/>
                  </a:cubicBezTo>
                  <a:close/>
                  <a:moveTo>
                    <a:pt x="110032" y="90821"/>
                  </a:moveTo>
                  <a:cubicBezTo>
                    <a:pt x="112931" y="90821"/>
                    <a:pt x="115272" y="93161"/>
                    <a:pt x="115272" y="96060"/>
                  </a:cubicBezTo>
                  <a:cubicBezTo>
                    <a:pt x="115272" y="98960"/>
                    <a:pt x="112931" y="101300"/>
                    <a:pt x="110032" y="101300"/>
                  </a:cubicBezTo>
                  <a:lnTo>
                    <a:pt x="87327" y="101300"/>
                  </a:lnTo>
                  <a:cubicBezTo>
                    <a:pt x="84428" y="101300"/>
                    <a:pt x="82088" y="98960"/>
                    <a:pt x="82088" y="96060"/>
                  </a:cubicBezTo>
                  <a:cubicBezTo>
                    <a:pt x="82088" y="93161"/>
                    <a:pt x="84428" y="90821"/>
                    <a:pt x="87327" y="90821"/>
                  </a:cubicBezTo>
                  <a:close/>
                  <a:moveTo>
                    <a:pt x="99553" y="108286"/>
                  </a:moveTo>
                  <a:cubicBezTo>
                    <a:pt x="102452" y="108286"/>
                    <a:pt x="104793" y="110627"/>
                    <a:pt x="104793" y="113526"/>
                  </a:cubicBezTo>
                  <a:cubicBezTo>
                    <a:pt x="104793" y="116425"/>
                    <a:pt x="102452" y="118765"/>
                    <a:pt x="99553" y="118765"/>
                  </a:cubicBezTo>
                  <a:lnTo>
                    <a:pt x="76848" y="118765"/>
                  </a:lnTo>
                  <a:cubicBezTo>
                    <a:pt x="73949" y="118765"/>
                    <a:pt x="71608" y="116425"/>
                    <a:pt x="71608" y="113526"/>
                  </a:cubicBezTo>
                  <a:cubicBezTo>
                    <a:pt x="71608" y="110627"/>
                    <a:pt x="73949" y="108286"/>
                    <a:pt x="76848" y="108286"/>
                  </a:cubicBezTo>
                  <a:close/>
                  <a:moveTo>
                    <a:pt x="101299" y="1"/>
                  </a:moveTo>
                  <a:lnTo>
                    <a:pt x="101299" y="48904"/>
                  </a:lnTo>
                  <a:lnTo>
                    <a:pt x="92567" y="48904"/>
                  </a:lnTo>
                  <a:cubicBezTo>
                    <a:pt x="85825" y="48904"/>
                    <a:pt x="80341" y="54388"/>
                    <a:pt x="80341" y="61130"/>
                  </a:cubicBezTo>
                  <a:cubicBezTo>
                    <a:pt x="80341" y="64553"/>
                    <a:pt x="81773" y="67627"/>
                    <a:pt x="84044" y="69862"/>
                  </a:cubicBezTo>
                  <a:cubicBezTo>
                    <a:pt x="81773" y="72098"/>
                    <a:pt x="80341" y="75172"/>
                    <a:pt x="80341" y="78595"/>
                  </a:cubicBezTo>
                  <a:cubicBezTo>
                    <a:pt x="80341" y="80935"/>
                    <a:pt x="81040" y="83136"/>
                    <a:pt x="82192" y="84987"/>
                  </a:cubicBezTo>
                  <a:cubicBezTo>
                    <a:pt x="78036" y="86943"/>
                    <a:pt x="75101" y="91170"/>
                    <a:pt x="75101" y="96060"/>
                  </a:cubicBezTo>
                  <a:cubicBezTo>
                    <a:pt x="75101" y="97947"/>
                    <a:pt x="75555" y="99693"/>
                    <a:pt x="76324" y="101300"/>
                  </a:cubicBezTo>
                  <a:lnTo>
                    <a:pt x="48903" y="101300"/>
                  </a:lnTo>
                  <a:cubicBezTo>
                    <a:pt x="48903" y="90611"/>
                    <a:pt x="43559" y="81180"/>
                    <a:pt x="35385" y="75486"/>
                  </a:cubicBezTo>
                  <a:cubicBezTo>
                    <a:pt x="43279" y="72482"/>
                    <a:pt x="48903" y="64832"/>
                    <a:pt x="48903" y="55890"/>
                  </a:cubicBezTo>
                  <a:cubicBezTo>
                    <a:pt x="48903" y="53969"/>
                    <a:pt x="47331" y="52397"/>
                    <a:pt x="45410" y="52397"/>
                  </a:cubicBezTo>
                  <a:lnTo>
                    <a:pt x="17465" y="52397"/>
                  </a:lnTo>
                  <a:lnTo>
                    <a:pt x="17465" y="17466"/>
                  </a:lnTo>
                  <a:lnTo>
                    <a:pt x="10479" y="17466"/>
                  </a:lnTo>
                  <a:lnTo>
                    <a:pt x="10479" y="52397"/>
                  </a:lnTo>
                  <a:cubicBezTo>
                    <a:pt x="4716" y="52397"/>
                    <a:pt x="0" y="57113"/>
                    <a:pt x="0" y="62876"/>
                  </a:cubicBezTo>
                  <a:lnTo>
                    <a:pt x="0" y="139724"/>
                  </a:lnTo>
                  <a:lnTo>
                    <a:pt x="6986" y="139724"/>
                  </a:lnTo>
                  <a:lnTo>
                    <a:pt x="6986" y="62876"/>
                  </a:lnTo>
                  <a:cubicBezTo>
                    <a:pt x="6986" y="60955"/>
                    <a:pt x="8558" y="59383"/>
                    <a:pt x="10479" y="59383"/>
                  </a:cubicBezTo>
                  <a:lnTo>
                    <a:pt x="41463" y="59383"/>
                  </a:lnTo>
                  <a:cubicBezTo>
                    <a:pt x="39926" y="65391"/>
                    <a:pt x="34442" y="69862"/>
                    <a:pt x="27945" y="69862"/>
                  </a:cubicBezTo>
                  <a:lnTo>
                    <a:pt x="17465" y="69862"/>
                  </a:lnTo>
                  <a:cubicBezTo>
                    <a:pt x="15544" y="69862"/>
                    <a:pt x="13972" y="71434"/>
                    <a:pt x="13972" y="73355"/>
                  </a:cubicBezTo>
                  <a:cubicBezTo>
                    <a:pt x="13972" y="75277"/>
                    <a:pt x="15544" y="76848"/>
                    <a:pt x="17465" y="76848"/>
                  </a:cubicBezTo>
                  <a:cubicBezTo>
                    <a:pt x="30949" y="76848"/>
                    <a:pt x="41917" y="87817"/>
                    <a:pt x="41917" y="101300"/>
                  </a:cubicBezTo>
                  <a:lnTo>
                    <a:pt x="41917" y="104793"/>
                  </a:lnTo>
                  <a:cubicBezTo>
                    <a:pt x="41917" y="106714"/>
                    <a:pt x="43489" y="108286"/>
                    <a:pt x="45410" y="108286"/>
                  </a:cubicBezTo>
                  <a:lnTo>
                    <a:pt x="65845" y="108286"/>
                  </a:lnTo>
                  <a:cubicBezTo>
                    <a:pt x="65076" y="109893"/>
                    <a:pt x="64622" y="111640"/>
                    <a:pt x="64622" y="113526"/>
                  </a:cubicBezTo>
                  <a:cubicBezTo>
                    <a:pt x="64622" y="120267"/>
                    <a:pt x="70106" y="125752"/>
                    <a:pt x="76848" y="125752"/>
                  </a:cubicBezTo>
                  <a:lnTo>
                    <a:pt x="76848" y="139724"/>
                  </a:lnTo>
                  <a:lnTo>
                    <a:pt x="83834" y="139724"/>
                  </a:lnTo>
                  <a:lnTo>
                    <a:pt x="83834" y="125752"/>
                  </a:lnTo>
                  <a:lnTo>
                    <a:pt x="99553" y="125752"/>
                  </a:lnTo>
                  <a:cubicBezTo>
                    <a:pt x="106295" y="125752"/>
                    <a:pt x="111779" y="120267"/>
                    <a:pt x="111779" y="113526"/>
                  </a:cubicBezTo>
                  <a:cubicBezTo>
                    <a:pt x="111779" y="111640"/>
                    <a:pt x="111290" y="109858"/>
                    <a:pt x="110521" y="108251"/>
                  </a:cubicBezTo>
                  <a:cubicBezTo>
                    <a:pt x="117018" y="107972"/>
                    <a:pt x="122258" y="102627"/>
                    <a:pt x="122258" y="96060"/>
                  </a:cubicBezTo>
                  <a:cubicBezTo>
                    <a:pt x="122258" y="93720"/>
                    <a:pt x="121559" y="91519"/>
                    <a:pt x="120407" y="89668"/>
                  </a:cubicBezTo>
                  <a:cubicBezTo>
                    <a:pt x="124563" y="87712"/>
                    <a:pt x="127498" y="83485"/>
                    <a:pt x="127498" y="78595"/>
                  </a:cubicBezTo>
                  <a:cubicBezTo>
                    <a:pt x="127498" y="75172"/>
                    <a:pt x="126065" y="72098"/>
                    <a:pt x="123795" y="69862"/>
                  </a:cubicBezTo>
                  <a:cubicBezTo>
                    <a:pt x="126065" y="67627"/>
                    <a:pt x="127498" y="64553"/>
                    <a:pt x="127498" y="61130"/>
                  </a:cubicBezTo>
                  <a:cubicBezTo>
                    <a:pt x="127498" y="54388"/>
                    <a:pt x="122013" y="48904"/>
                    <a:pt x="115272" y="48904"/>
                  </a:cubicBezTo>
                  <a:lnTo>
                    <a:pt x="108286" y="48904"/>
                  </a:lnTo>
                  <a:lnTo>
                    <a:pt x="10828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3;p32">
              <a:extLst>
                <a:ext uri="{FF2B5EF4-FFF2-40B4-BE49-F238E27FC236}">
                  <a16:creationId xmlns:a16="http://schemas.microsoft.com/office/drawing/2014/main" id="{96615212-82C0-4115-81FB-D190AA0263FD}"/>
                </a:ext>
              </a:extLst>
            </p:cNvPr>
            <p:cNvSpPr/>
            <p:nvPr/>
          </p:nvSpPr>
          <p:spPr>
            <a:xfrm>
              <a:off x="1532925" y="1024050"/>
              <a:ext cx="969375" cy="785975"/>
            </a:xfrm>
            <a:custGeom>
              <a:avLst/>
              <a:gdLst/>
              <a:ahLst/>
              <a:cxnLst/>
              <a:rect l="l" t="t" r="r" b="b"/>
              <a:pathLst>
                <a:path w="38775" h="31439" extrusionOk="0">
                  <a:moveTo>
                    <a:pt x="24313" y="6987"/>
                  </a:moveTo>
                  <a:cubicBezTo>
                    <a:pt x="25745" y="6987"/>
                    <a:pt x="26898" y="8175"/>
                    <a:pt x="26898" y="9607"/>
                  </a:cubicBezTo>
                  <a:cubicBezTo>
                    <a:pt x="26898" y="10690"/>
                    <a:pt x="27387" y="11737"/>
                    <a:pt x="28260" y="12401"/>
                  </a:cubicBezTo>
                  <a:lnTo>
                    <a:pt x="29937" y="13659"/>
                  </a:lnTo>
                  <a:lnTo>
                    <a:pt x="27876" y="15720"/>
                  </a:lnTo>
                  <a:cubicBezTo>
                    <a:pt x="27247" y="16348"/>
                    <a:pt x="26898" y="17257"/>
                    <a:pt x="26898" y="18165"/>
                  </a:cubicBezTo>
                  <a:cubicBezTo>
                    <a:pt x="26898" y="21623"/>
                    <a:pt x="24103" y="24452"/>
                    <a:pt x="20715" y="24452"/>
                  </a:cubicBezTo>
                  <a:lnTo>
                    <a:pt x="11808" y="24452"/>
                  </a:lnTo>
                  <a:cubicBezTo>
                    <a:pt x="12366" y="23195"/>
                    <a:pt x="12122" y="21658"/>
                    <a:pt x="11109" y="20610"/>
                  </a:cubicBezTo>
                  <a:cubicBezTo>
                    <a:pt x="9467" y="18933"/>
                    <a:pt x="8314" y="16872"/>
                    <a:pt x="7721" y="14637"/>
                  </a:cubicBezTo>
                  <a:lnTo>
                    <a:pt x="7721" y="14637"/>
                  </a:lnTo>
                  <a:cubicBezTo>
                    <a:pt x="11039" y="16034"/>
                    <a:pt x="14637" y="16768"/>
                    <a:pt x="18270" y="16768"/>
                  </a:cubicBezTo>
                  <a:cubicBezTo>
                    <a:pt x="20226" y="16768"/>
                    <a:pt x="21763" y="15196"/>
                    <a:pt x="21763" y="13274"/>
                  </a:cubicBezTo>
                  <a:lnTo>
                    <a:pt x="21763" y="9607"/>
                  </a:lnTo>
                  <a:cubicBezTo>
                    <a:pt x="21763" y="8175"/>
                    <a:pt x="22916" y="6987"/>
                    <a:pt x="24313" y="6987"/>
                  </a:cubicBezTo>
                  <a:close/>
                  <a:moveTo>
                    <a:pt x="24313" y="1"/>
                  </a:moveTo>
                  <a:cubicBezTo>
                    <a:pt x="19108" y="1"/>
                    <a:pt x="14846" y="4227"/>
                    <a:pt x="14777" y="9467"/>
                  </a:cubicBezTo>
                  <a:cubicBezTo>
                    <a:pt x="12017" y="8978"/>
                    <a:pt x="9327" y="7930"/>
                    <a:pt x="6952" y="6323"/>
                  </a:cubicBezTo>
                  <a:lnTo>
                    <a:pt x="5730" y="5485"/>
                  </a:lnTo>
                  <a:cubicBezTo>
                    <a:pt x="5140" y="5085"/>
                    <a:pt x="4467" y="4883"/>
                    <a:pt x="3790" y="4883"/>
                  </a:cubicBezTo>
                  <a:cubicBezTo>
                    <a:pt x="3224" y="4883"/>
                    <a:pt x="2656" y="5024"/>
                    <a:pt x="2132" y="5310"/>
                  </a:cubicBezTo>
                  <a:cubicBezTo>
                    <a:pt x="979" y="5904"/>
                    <a:pt x="280" y="7092"/>
                    <a:pt x="280" y="8384"/>
                  </a:cubicBezTo>
                  <a:lnTo>
                    <a:pt x="280" y="11248"/>
                  </a:lnTo>
                  <a:cubicBezTo>
                    <a:pt x="280" y="15475"/>
                    <a:pt x="1538" y="19457"/>
                    <a:pt x="3913" y="22845"/>
                  </a:cubicBezTo>
                  <a:lnTo>
                    <a:pt x="1293" y="25500"/>
                  </a:lnTo>
                  <a:cubicBezTo>
                    <a:pt x="280" y="26478"/>
                    <a:pt x="1" y="27980"/>
                    <a:pt x="560" y="29308"/>
                  </a:cubicBezTo>
                  <a:cubicBezTo>
                    <a:pt x="1084" y="30600"/>
                    <a:pt x="2376" y="31438"/>
                    <a:pt x="3773" y="31438"/>
                  </a:cubicBezTo>
                  <a:lnTo>
                    <a:pt x="20715" y="31438"/>
                  </a:lnTo>
                  <a:cubicBezTo>
                    <a:pt x="27457" y="31438"/>
                    <a:pt x="33045" y="26304"/>
                    <a:pt x="33779" y="19702"/>
                  </a:cubicBezTo>
                  <a:lnTo>
                    <a:pt x="37691" y="15720"/>
                  </a:lnTo>
                  <a:cubicBezTo>
                    <a:pt x="38390" y="15021"/>
                    <a:pt x="38774" y="14043"/>
                    <a:pt x="38704" y="13030"/>
                  </a:cubicBezTo>
                  <a:cubicBezTo>
                    <a:pt x="38634" y="12017"/>
                    <a:pt x="38110" y="11109"/>
                    <a:pt x="37307" y="10480"/>
                  </a:cubicBezTo>
                  <a:lnTo>
                    <a:pt x="33674" y="7720"/>
                  </a:lnTo>
                  <a:cubicBezTo>
                    <a:pt x="32801" y="3319"/>
                    <a:pt x="28959" y="1"/>
                    <a:pt x="243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4;p32">
              <a:extLst>
                <a:ext uri="{FF2B5EF4-FFF2-40B4-BE49-F238E27FC236}">
                  <a16:creationId xmlns:a16="http://schemas.microsoft.com/office/drawing/2014/main" id="{840AD63B-D804-4216-8BD5-731BD94A26D5}"/>
                </a:ext>
              </a:extLst>
            </p:cNvPr>
            <p:cNvSpPr/>
            <p:nvPr/>
          </p:nvSpPr>
          <p:spPr>
            <a:xfrm>
              <a:off x="3548450" y="1548025"/>
              <a:ext cx="523975" cy="873300"/>
            </a:xfrm>
            <a:custGeom>
              <a:avLst/>
              <a:gdLst/>
              <a:ahLst/>
              <a:cxnLst/>
              <a:rect l="l" t="t" r="r" b="b"/>
              <a:pathLst>
                <a:path w="20959" h="34932" extrusionOk="0">
                  <a:moveTo>
                    <a:pt x="10479" y="0"/>
                  </a:moveTo>
                  <a:cubicBezTo>
                    <a:pt x="8558" y="0"/>
                    <a:pt x="6986" y="1572"/>
                    <a:pt x="6986" y="3493"/>
                  </a:cubicBezTo>
                  <a:lnTo>
                    <a:pt x="6986" y="13973"/>
                  </a:lnTo>
                  <a:lnTo>
                    <a:pt x="0" y="13973"/>
                  </a:lnTo>
                  <a:lnTo>
                    <a:pt x="0" y="20959"/>
                  </a:lnTo>
                  <a:lnTo>
                    <a:pt x="6986" y="20959"/>
                  </a:lnTo>
                  <a:lnTo>
                    <a:pt x="6986" y="34931"/>
                  </a:lnTo>
                  <a:lnTo>
                    <a:pt x="13973" y="34931"/>
                  </a:lnTo>
                  <a:lnTo>
                    <a:pt x="13973" y="20959"/>
                  </a:lnTo>
                  <a:lnTo>
                    <a:pt x="20959" y="20959"/>
                  </a:lnTo>
                  <a:lnTo>
                    <a:pt x="20959" y="13973"/>
                  </a:lnTo>
                  <a:lnTo>
                    <a:pt x="13973" y="13973"/>
                  </a:lnTo>
                  <a:lnTo>
                    <a:pt x="13973" y="6986"/>
                  </a:lnTo>
                  <a:lnTo>
                    <a:pt x="20959" y="6986"/>
                  </a:lnTo>
                  <a:lnTo>
                    <a:pt x="209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5;p32">
              <a:extLst>
                <a:ext uri="{FF2B5EF4-FFF2-40B4-BE49-F238E27FC236}">
                  <a16:creationId xmlns:a16="http://schemas.microsoft.com/office/drawing/2014/main" id="{CDBE04D1-888C-45C9-A25A-C14732143CD1}"/>
                </a:ext>
              </a:extLst>
            </p:cNvPr>
            <p:cNvSpPr/>
            <p:nvPr/>
          </p:nvSpPr>
          <p:spPr>
            <a:xfrm>
              <a:off x="3024475" y="1198700"/>
              <a:ext cx="1571925" cy="1571925"/>
            </a:xfrm>
            <a:custGeom>
              <a:avLst/>
              <a:gdLst/>
              <a:ahLst/>
              <a:cxnLst/>
              <a:rect l="l" t="t" r="r" b="b"/>
              <a:pathLst>
                <a:path w="62877" h="62877" extrusionOk="0">
                  <a:moveTo>
                    <a:pt x="52397" y="6987"/>
                  </a:moveTo>
                  <a:cubicBezTo>
                    <a:pt x="54318" y="6987"/>
                    <a:pt x="55890" y="8559"/>
                    <a:pt x="55890" y="10480"/>
                  </a:cubicBezTo>
                  <a:lnTo>
                    <a:pt x="55890" y="52397"/>
                  </a:lnTo>
                  <a:cubicBezTo>
                    <a:pt x="55890" y="54318"/>
                    <a:pt x="54318" y="55890"/>
                    <a:pt x="52397" y="55890"/>
                  </a:cubicBezTo>
                  <a:lnTo>
                    <a:pt x="10480" y="55890"/>
                  </a:lnTo>
                  <a:cubicBezTo>
                    <a:pt x="8559" y="55890"/>
                    <a:pt x="6987" y="54318"/>
                    <a:pt x="6987" y="52397"/>
                  </a:cubicBezTo>
                  <a:lnTo>
                    <a:pt x="6987" y="10480"/>
                  </a:lnTo>
                  <a:cubicBezTo>
                    <a:pt x="6987" y="8559"/>
                    <a:pt x="8559" y="6987"/>
                    <a:pt x="10480" y="6987"/>
                  </a:cubicBezTo>
                  <a:close/>
                  <a:moveTo>
                    <a:pt x="10480" y="1"/>
                  </a:moveTo>
                  <a:cubicBezTo>
                    <a:pt x="4716" y="1"/>
                    <a:pt x="1" y="4717"/>
                    <a:pt x="1" y="10480"/>
                  </a:cubicBezTo>
                  <a:lnTo>
                    <a:pt x="1" y="52397"/>
                  </a:lnTo>
                  <a:cubicBezTo>
                    <a:pt x="1" y="58161"/>
                    <a:pt x="4716" y="62876"/>
                    <a:pt x="10480" y="62876"/>
                  </a:cubicBezTo>
                  <a:lnTo>
                    <a:pt x="52397" y="62876"/>
                  </a:lnTo>
                  <a:cubicBezTo>
                    <a:pt x="58161" y="62876"/>
                    <a:pt x="62876" y="58161"/>
                    <a:pt x="62876" y="52397"/>
                  </a:cubicBezTo>
                  <a:lnTo>
                    <a:pt x="62876" y="10480"/>
                  </a:lnTo>
                  <a:cubicBezTo>
                    <a:pt x="62876" y="4717"/>
                    <a:pt x="58161" y="1"/>
                    <a:pt x="523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6;p32">
              <a:extLst>
                <a:ext uri="{FF2B5EF4-FFF2-40B4-BE49-F238E27FC236}">
                  <a16:creationId xmlns:a16="http://schemas.microsoft.com/office/drawing/2014/main" id="{86E375D6-F409-44C3-8F34-DD05FF4067DB}"/>
                </a:ext>
              </a:extLst>
            </p:cNvPr>
            <p:cNvSpPr/>
            <p:nvPr/>
          </p:nvSpPr>
          <p:spPr>
            <a:xfrm>
              <a:off x="1190625" y="674750"/>
              <a:ext cx="1571900" cy="1571900"/>
            </a:xfrm>
            <a:custGeom>
              <a:avLst/>
              <a:gdLst/>
              <a:ahLst/>
              <a:cxnLst/>
              <a:rect l="l" t="t" r="r" b="b"/>
              <a:pathLst>
                <a:path w="62876" h="62876" extrusionOk="0">
                  <a:moveTo>
                    <a:pt x="52396" y="6987"/>
                  </a:moveTo>
                  <a:cubicBezTo>
                    <a:pt x="54317" y="6987"/>
                    <a:pt x="55889" y="8558"/>
                    <a:pt x="55889" y="10480"/>
                  </a:cubicBezTo>
                  <a:lnTo>
                    <a:pt x="55889" y="52397"/>
                  </a:lnTo>
                  <a:cubicBezTo>
                    <a:pt x="55889" y="54318"/>
                    <a:pt x="54317" y="55890"/>
                    <a:pt x="52396" y="55890"/>
                  </a:cubicBezTo>
                  <a:lnTo>
                    <a:pt x="10479" y="55890"/>
                  </a:lnTo>
                  <a:cubicBezTo>
                    <a:pt x="8558" y="55890"/>
                    <a:pt x="6986" y="54318"/>
                    <a:pt x="6986" y="52397"/>
                  </a:cubicBezTo>
                  <a:lnTo>
                    <a:pt x="6986" y="10480"/>
                  </a:lnTo>
                  <a:cubicBezTo>
                    <a:pt x="6986" y="8558"/>
                    <a:pt x="8558" y="6987"/>
                    <a:pt x="10479" y="6987"/>
                  </a:cubicBezTo>
                  <a:close/>
                  <a:moveTo>
                    <a:pt x="10479" y="0"/>
                  </a:moveTo>
                  <a:cubicBezTo>
                    <a:pt x="4716" y="0"/>
                    <a:pt x="0" y="4716"/>
                    <a:pt x="0" y="10480"/>
                  </a:cubicBezTo>
                  <a:lnTo>
                    <a:pt x="0" y="52397"/>
                  </a:lnTo>
                  <a:cubicBezTo>
                    <a:pt x="0" y="58160"/>
                    <a:pt x="4716" y="62876"/>
                    <a:pt x="10479" y="62876"/>
                  </a:cubicBezTo>
                  <a:lnTo>
                    <a:pt x="52396" y="62876"/>
                  </a:lnTo>
                  <a:cubicBezTo>
                    <a:pt x="58160" y="62876"/>
                    <a:pt x="62875" y="58160"/>
                    <a:pt x="62875" y="52397"/>
                  </a:cubicBezTo>
                  <a:lnTo>
                    <a:pt x="62875" y="10480"/>
                  </a:lnTo>
                  <a:cubicBezTo>
                    <a:pt x="62875" y="4716"/>
                    <a:pt x="58160" y="0"/>
                    <a:pt x="523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7;p32">
              <a:extLst>
                <a:ext uri="{FF2B5EF4-FFF2-40B4-BE49-F238E27FC236}">
                  <a16:creationId xmlns:a16="http://schemas.microsoft.com/office/drawing/2014/main" id="{D06E8717-3B95-4CF2-ABF6-ADE339EEEA60}"/>
                </a:ext>
              </a:extLst>
            </p:cNvPr>
            <p:cNvSpPr/>
            <p:nvPr/>
          </p:nvSpPr>
          <p:spPr>
            <a:xfrm>
              <a:off x="4858350" y="238125"/>
              <a:ext cx="1571900" cy="1571900"/>
            </a:xfrm>
            <a:custGeom>
              <a:avLst/>
              <a:gdLst/>
              <a:ahLst/>
              <a:cxnLst/>
              <a:rect l="l" t="t" r="r" b="b"/>
              <a:pathLst>
                <a:path w="62876" h="62876" extrusionOk="0">
                  <a:moveTo>
                    <a:pt x="52397" y="6986"/>
                  </a:moveTo>
                  <a:cubicBezTo>
                    <a:pt x="54318" y="6986"/>
                    <a:pt x="55890" y="8558"/>
                    <a:pt x="55890" y="10479"/>
                  </a:cubicBezTo>
                  <a:lnTo>
                    <a:pt x="55890" y="27945"/>
                  </a:lnTo>
                  <a:lnTo>
                    <a:pt x="48554" y="27945"/>
                  </a:lnTo>
                  <a:cubicBezTo>
                    <a:pt x="46913" y="19980"/>
                    <a:pt x="39857" y="13972"/>
                    <a:pt x="31438" y="13972"/>
                  </a:cubicBezTo>
                  <a:cubicBezTo>
                    <a:pt x="23020" y="13972"/>
                    <a:pt x="15964" y="19980"/>
                    <a:pt x="14322" y="27945"/>
                  </a:cubicBezTo>
                  <a:lnTo>
                    <a:pt x="6987" y="27945"/>
                  </a:lnTo>
                  <a:lnTo>
                    <a:pt x="6987" y="10479"/>
                  </a:lnTo>
                  <a:cubicBezTo>
                    <a:pt x="6987" y="8558"/>
                    <a:pt x="8559" y="6986"/>
                    <a:pt x="10480" y="6986"/>
                  </a:cubicBezTo>
                  <a:close/>
                  <a:moveTo>
                    <a:pt x="31438" y="20958"/>
                  </a:moveTo>
                  <a:cubicBezTo>
                    <a:pt x="37202" y="20958"/>
                    <a:pt x="41917" y="25674"/>
                    <a:pt x="41917" y="31438"/>
                  </a:cubicBezTo>
                  <a:cubicBezTo>
                    <a:pt x="41917" y="37201"/>
                    <a:pt x="37202" y="41917"/>
                    <a:pt x="31438" y="41917"/>
                  </a:cubicBezTo>
                  <a:cubicBezTo>
                    <a:pt x="25675" y="41917"/>
                    <a:pt x="20959" y="37201"/>
                    <a:pt x="20959" y="31438"/>
                  </a:cubicBezTo>
                  <a:cubicBezTo>
                    <a:pt x="20959" y="25674"/>
                    <a:pt x="25675" y="20958"/>
                    <a:pt x="31438" y="20958"/>
                  </a:cubicBezTo>
                  <a:close/>
                  <a:moveTo>
                    <a:pt x="55890" y="34931"/>
                  </a:moveTo>
                  <a:lnTo>
                    <a:pt x="55890" y="52396"/>
                  </a:lnTo>
                  <a:cubicBezTo>
                    <a:pt x="55890" y="54317"/>
                    <a:pt x="54318" y="55889"/>
                    <a:pt x="52397" y="55889"/>
                  </a:cubicBezTo>
                  <a:lnTo>
                    <a:pt x="10480" y="55889"/>
                  </a:lnTo>
                  <a:cubicBezTo>
                    <a:pt x="8559" y="55889"/>
                    <a:pt x="6987" y="54317"/>
                    <a:pt x="6987" y="52396"/>
                  </a:cubicBezTo>
                  <a:lnTo>
                    <a:pt x="6987" y="34931"/>
                  </a:lnTo>
                  <a:lnTo>
                    <a:pt x="14322" y="34931"/>
                  </a:lnTo>
                  <a:cubicBezTo>
                    <a:pt x="15964" y="42895"/>
                    <a:pt x="23020" y="48903"/>
                    <a:pt x="31438" y="48903"/>
                  </a:cubicBezTo>
                  <a:cubicBezTo>
                    <a:pt x="39857" y="48903"/>
                    <a:pt x="46913" y="42895"/>
                    <a:pt x="48554" y="34931"/>
                  </a:cubicBezTo>
                  <a:close/>
                  <a:moveTo>
                    <a:pt x="10480" y="0"/>
                  </a:moveTo>
                  <a:cubicBezTo>
                    <a:pt x="4716" y="0"/>
                    <a:pt x="0" y="4716"/>
                    <a:pt x="0" y="10479"/>
                  </a:cubicBezTo>
                  <a:lnTo>
                    <a:pt x="0" y="52396"/>
                  </a:lnTo>
                  <a:cubicBezTo>
                    <a:pt x="0" y="58160"/>
                    <a:pt x="4716" y="62875"/>
                    <a:pt x="10480" y="62875"/>
                  </a:cubicBezTo>
                  <a:lnTo>
                    <a:pt x="52397" y="62875"/>
                  </a:lnTo>
                  <a:cubicBezTo>
                    <a:pt x="58160" y="62875"/>
                    <a:pt x="62876" y="58160"/>
                    <a:pt x="62876" y="52396"/>
                  </a:cubicBezTo>
                  <a:lnTo>
                    <a:pt x="62876" y="10479"/>
                  </a:lnTo>
                  <a:cubicBezTo>
                    <a:pt x="62876" y="4716"/>
                    <a:pt x="58160" y="0"/>
                    <a:pt x="523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8;p32">
              <a:extLst>
                <a:ext uri="{FF2B5EF4-FFF2-40B4-BE49-F238E27FC236}">
                  <a16:creationId xmlns:a16="http://schemas.microsoft.com/office/drawing/2014/main" id="{F0DB9F5D-4D23-4F9D-9189-070E90ACBF35}"/>
                </a:ext>
              </a:extLst>
            </p:cNvPr>
            <p:cNvSpPr/>
            <p:nvPr/>
          </p:nvSpPr>
          <p:spPr>
            <a:xfrm>
              <a:off x="3723100" y="3818525"/>
              <a:ext cx="174675" cy="174675"/>
            </a:xfrm>
            <a:custGeom>
              <a:avLst/>
              <a:gdLst/>
              <a:ahLst/>
              <a:cxnLst/>
              <a:rect l="l" t="t" r="r" b="b"/>
              <a:pathLst>
                <a:path w="6987" h="6987" extrusionOk="0">
                  <a:moveTo>
                    <a:pt x="0" y="0"/>
                  </a:moveTo>
                  <a:lnTo>
                    <a:pt x="0" y="6987"/>
                  </a:lnTo>
                  <a:lnTo>
                    <a:pt x="6987" y="6987"/>
                  </a:lnTo>
                  <a:lnTo>
                    <a:pt x="698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219;p32">
            <a:extLst>
              <a:ext uri="{FF2B5EF4-FFF2-40B4-BE49-F238E27FC236}">
                <a16:creationId xmlns:a16="http://schemas.microsoft.com/office/drawing/2014/main" id="{34BECD2F-A422-47A9-9995-D8CA97510C8B}"/>
              </a:ext>
            </a:extLst>
          </p:cNvPr>
          <p:cNvGrpSpPr/>
          <p:nvPr/>
        </p:nvGrpSpPr>
        <p:grpSpPr>
          <a:xfrm>
            <a:off x="4882251" y="1905630"/>
            <a:ext cx="811730" cy="811746"/>
            <a:chOff x="4964259" y="2424308"/>
            <a:chExt cx="811730" cy="811746"/>
          </a:xfrm>
        </p:grpSpPr>
        <p:sp>
          <p:nvSpPr>
            <p:cNvPr id="40" name="Google Shape;1220;p32">
              <a:extLst>
                <a:ext uri="{FF2B5EF4-FFF2-40B4-BE49-F238E27FC236}">
                  <a16:creationId xmlns:a16="http://schemas.microsoft.com/office/drawing/2014/main" id="{BA2E88D0-517A-46AF-8017-870A54B30C64}"/>
                </a:ext>
              </a:extLst>
            </p:cNvPr>
            <p:cNvSpPr/>
            <p:nvPr/>
          </p:nvSpPr>
          <p:spPr>
            <a:xfrm>
              <a:off x="4964259" y="2424308"/>
              <a:ext cx="811730" cy="811746"/>
            </a:xfrm>
            <a:custGeom>
              <a:avLst/>
              <a:gdLst/>
              <a:ahLst/>
              <a:cxnLst/>
              <a:rect l="l" t="t" r="r" b="b"/>
              <a:pathLst>
                <a:path w="50520" h="50521" extrusionOk="0">
                  <a:moveTo>
                    <a:pt x="25261" y="1"/>
                  </a:moveTo>
                  <a:cubicBezTo>
                    <a:pt x="18563" y="1"/>
                    <a:pt x="12137" y="2662"/>
                    <a:pt x="7401" y="7401"/>
                  </a:cubicBezTo>
                  <a:cubicBezTo>
                    <a:pt x="2662" y="12138"/>
                    <a:pt x="0" y="18563"/>
                    <a:pt x="0" y="25262"/>
                  </a:cubicBezTo>
                  <a:cubicBezTo>
                    <a:pt x="0" y="31960"/>
                    <a:pt x="2662" y="38386"/>
                    <a:pt x="7401" y="43122"/>
                  </a:cubicBezTo>
                  <a:cubicBezTo>
                    <a:pt x="12137" y="47861"/>
                    <a:pt x="18563" y="50520"/>
                    <a:pt x="25261" y="50520"/>
                  </a:cubicBezTo>
                  <a:cubicBezTo>
                    <a:pt x="31960" y="50520"/>
                    <a:pt x="38385" y="47861"/>
                    <a:pt x="43122" y="43122"/>
                  </a:cubicBezTo>
                  <a:cubicBezTo>
                    <a:pt x="47861" y="38386"/>
                    <a:pt x="50520" y="31960"/>
                    <a:pt x="50520" y="25262"/>
                  </a:cubicBezTo>
                  <a:cubicBezTo>
                    <a:pt x="50520" y="18563"/>
                    <a:pt x="47861" y="12138"/>
                    <a:pt x="43122" y="7401"/>
                  </a:cubicBezTo>
                  <a:cubicBezTo>
                    <a:pt x="38385" y="2662"/>
                    <a:pt x="31960" y="1"/>
                    <a:pt x="25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1;p32">
              <a:extLst>
                <a:ext uri="{FF2B5EF4-FFF2-40B4-BE49-F238E27FC236}">
                  <a16:creationId xmlns:a16="http://schemas.microsoft.com/office/drawing/2014/main" id="{69847D59-8501-4F62-B17B-6034D43B09A4}"/>
                </a:ext>
              </a:extLst>
            </p:cNvPr>
            <p:cNvSpPr/>
            <p:nvPr/>
          </p:nvSpPr>
          <p:spPr>
            <a:xfrm>
              <a:off x="5066882" y="2526931"/>
              <a:ext cx="606532" cy="606532"/>
            </a:xfrm>
            <a:custGeom>
              <a:avLst/>
              <a:gdLst/>
              <a:ahLst/>
              <a:cxnLst/>
              <a:rect l="l" t="t" r="r" b="b"/>
              <a:pathLst>
                <a:path w="37749" h="37749" extrusionOk="0">
                  <a:moveTo>
                    <a:pt x="18874" y="1"/>
                  </a:moveTo>
                  <a:cubicBezTo>
                    <a:pt x="13868" y="1"/>
                    <a:pt x="9067" y="1989"/>
                    <a:pt x="5529" y="5529"/>
                  </a:cubicBezTo>
                  <a:cubicBezTo>
                    <a:pt x="1988" y="9068"/>
                    <a:pt x="1" y="13868"/>
                    <a:pt x="1" y="18875"/>
                  </a:cubicBezTo>
                  <a:cubicBezTo>
                    <a:pt x="1" y="23881"/>
                    <a:pt x="1988" y="28682"/>
                    <a:pt x="5529" y="32220"/>
                  </a:cubicBezTo>
                  <a:cubicBezTo>
                    <a:pt x="9067" y="35761"/>
                    <a:pt x="13868" y="37748"/>
                    <a:pt x="18874" y="37748"/>
                  </a:cubicBezTo>
                  <a:cubicBezTo>
                    <a:pt x="23881" y="37748"/>
                    <a:pt x="28681" y="35761"/>
                    <a:pt x="32220" y="32220"/>
                  </a:cubicBezTo>
                  <a:cubicBezTo>
                    <a:pt x="35760" y="28682"/>
                    <a:pt x="37748" y="23881"/>
                    <a:pt x="37748" y="18875"/>
                  </a:cubicBezTo>
                  <a:cubicBezTo>
                    <a:pt x="37748" y="13868"/>
                    <a:pt x="35760" y="9068"/>
                    <a:pt x="32220" y="5529"/>
                  </a:cubicBezTo>
                  <a:cubicBezTo>
                    <a:pt x="28681" y="1989"/>
                    <a:pt x="23881" y="1"/>
                    <a:pt x="18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2;p32">
              <a:extLst>
                <a:ext uri="{FF2B5EF4-FFF2-40B4-BE49-F238E27FC236}">
                  <a16:creationId xmlns:a16="http://schemas.microsoft.com/office/drawing/2014/main" id="{16C81F07-1282-4AEE-88CD-79FF4D68C9C4}"/>
                </a:ext>
              </a:extLst>
            </p:cNvPr>
            <p:cNvSpPr/>
            <p:nvPr/>
          </p:nvSpPr>
          <p:spPr>
            <a:xfrm>
              <a:off x="5202328" y="2662419"/>
              <a:ext cx="66543" cy="66543"/>
            </a:xfrm>
            <a:custGeom>
              <a:avLst/>
              <a:gdLst/>
              <a:ahLst/>
              <a:cxnLst/>
              <a:rect l="l" t="t" r="r" b="b"/>
              <a:pathLst>
                <a:path w="41917" h="41917" extrusionOk="0">
                  <a:moveTo>
                    <a:pt x="3493" y="0"/>
                  </a:moveTo>
                  <a:cubicBezTo>
                    <a:pt x="1572" y="0"/>
                    <a:pt x="0" y="1572"/>
                    <a:pt x="0" y="3493"/>
                  </a:cubicBezTo>
                  <a:lnTo>
                    <a:pt x="0" y="41917"/>
                  </a:lnTo>
                  <a:lnTo>
                    <a:pt x="6986" y="41917"/>
                  </a:lnTo>
                  <a:lnTo>
                    <a:pt x="6986" y="6986"/>
                  </a:lnTo>
                  <a:lnTo>
                    <a:pt x="41917" y="6986"/>
                  </a:lnTo>
                  <a:lnTo>
                    <a:pt x="4191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23;p32">
              <a:extLst>
                <a:ext uri="{FF2B5EF4-FFF2-40B4-BE49-F238E27FC236}">
                  <a16:creationId xmlns:a16="http://schemas.microsoft.com/office/drawing/2014/main" id="{D4285E32-D7E7-4708-930D-930C2E81CF6B}"/>
                </a:ext>
              </a:extLst>
            </p:cNvPr>
            <p:cNvSpPr/>
            <p:nvPr/>
          </p:nvSpPr>
          <p:spPr>
            <a:xfrm>
              <a:off x="5468499" y="2662419"/>
              <a:ext cx="66545" cy="66543"/>
            </a:xfrm>
            <a:custGeom>
              <a:avLst/>
              <a:gdLst/>
              <a:ahLst/>
              <a:cxnLst/>
              <a:rect l="l" t="t" r="r" b="b"/>
              <a:pathLst>
                <a:path w="41918" h="41917" extrusionOk="0">
                  <a:moveTo>
                    <a:pt x="1" y="0"/>
                  </a:moveTo>
                  <a:lnTo>
                    <a:pt x="1" y="6986"/>
                  </a:lnTo>
                  <a:lnTo>
                    <a:pt x="34932" y="6986"/>
                  </a:lnTo>
                  <a:lnTo>
                    <a:pt x="34932" y="41917"/>
                  </a:lnTo>
                  <a:lnTo>
                    <a:pt x="41918" y="41917"/>
                  </a:lnTo>
                  <a:lnTo>
                    <a:pt x="41918" y="3493"/>
                  </a:lnTo>
                  <a:cubicBezTo>
                    <a:pt x="41918" y="1572"/>
                    <a:pt x="40346" y="0"/>
                    <a:pt x="384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24;p32">
              <a:extLst>
                <a:ext uri="{FF2B5EF4-FFF2-40B4-BE49-F238E27FC236}">
                  <a16:creationId xmlns:a16="http://schemas.microsoft.com/office/drawing/2014/main" id="{9F7B8712-C79F-4345-A42D-14CCF0FF4134}"/>
                </a:ext>
              </a:extLst>
            </p:cNvPr>
            <p:cNvSpPr/>
            <p:nvPr/>
          </p:nvSpPr>
          <p:spPr>
            <a:xfrm>
              <a:off x="5202328" y="2928590"/>
              <a:ext cx="66543" cy="66545"/>
            </a:xfrm>
            <a:custGeom>
              <a:avLst/>
              <a:gdLst/>
              <a:ahLst/>
              <a:cxnLst/>
              <a:rect l="l" t="t" r="r" b="b"/>
              <a:pathLst>
                <a:path w="41917" h="41918" extrusionOk="0">
                  <a:moveTo>
                    <a:pt x="0" y="1"/>
                  </a:moveTo>
                  <a:lnTo>
                    <a:pt x="0" y="38425"/>
                  </a:lnTo>
                  <a:cubicBezTo>
                    <a:pt x="0" y="40346"/>
                    <a:pt x="1572" y="41918"/>
                    <a:pt x="3493" y="41918"/>
                  </a:cubicBezTo>
                  <a:lnTo>
                    <a:pt x="41917" y="41918"/>
                  </a:lnTo>
                  <a:lnTo>
                    <a:pt x="41917" y="34932"/>
                  </a:lnTo>
                  <a:lnTo>
                    <a:pt x="6986" y="34932"/>
                  </a:lnTo>
                  <a:lnTo>
                    <a:pt x="698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25;p32">
              <a:extLst>
                <a:ext uri="{FF2B5EF4-FFF2-40B4-BE49-F238E27FC236}">
                  <a16:creationId xmlns:a16="http://schemas.microsoft.com/office/drawing/2014/main" id="{FBE47F01-1B9E-4D82-A101-2D46AD05CB4D}"/>
                </a:ext>
              </a:extLst>
            </p:cNvPr>
            <p:cNvSpPr/>
            <p:nvPr/>
          </p:nvSpPr>
          <p:spPr>
            <a:xfrm>
              <a:off x="5468499" y="2928590"/>
              <a:ext cx="66545" cy="66545"/>
            </a:xfrm>
            <a:custGeom>
              <a:avLst/>
              <a:gdLst/>
              <a:ahLst/>
              <a:cxnLst/>
              <a:rect l="l" t="t" r="r" b="b"/>
              <a:pathLst>
                <a:path w="41918" h="41918" extrusionOk="0">
                  <a:moveTo>
                    <a:pt x="34932" y="1"/>
                  </a:moveTo>
                  <a:lnTo>
                    <a:pt x="34932" y="34932"/>
                  </a:lnTo>
                  <a:lnTo>
                    <a:pt x="1" y="34932"/>
                  </a:lnTo>
                  <a:lnTo>
                    <a:pt x="1" y="41918"/>
                  </a:lnTo>
                  <a:lnTo>
                    <a:pt x="38425" y="41918"/>
                  </a:lnTo>
                  <a:cubicBezTo>
                    <a:pt x="40346" y="41918"/>
                    <a:pt x="41918" y="40346"/>
                    <a:pt x="41918" y="38425"/>
                  </a:cubicBezTo>
                  <a:lnTo>
                    <a:pt x="419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6;p32">
              <a:extLst>
                <a:ext uri="{FF2B5EF4-FFF2-40B4-BE49-F238E27FC236}">
                  <a16:creationId xmlns:a16="http://schemas.microsoft.com/office/drawing/2014/main" id="{C535F1B7-CBE1-45ED-BAC8-CCE5CB54A84B}"/>
                </a:ext>
              </a:extLst>
            </p:cNvPr>
            <p:cNvSpPr/>
            <p:nvPr/>
          </p:nvSpPr>
          <p:spPr>
            <a:xfrm>
              <a:off x="5202328" y="2662419"/>
              <a:ext cx="332716" cy="332716"/>
            </a:xfrm>
            <a:custGeom>
              <a:avLst/>
              <a:gdLst/>
              <a:ahLst/>
              <a:cxnLst/>
              <a:rect l="l" t="t" r="r" b="b"/>
              <a:pathLst>
                <a:path w="209585" h="209585" extrusionOk="0">
                  <a:moveTo>
                    <a:pt x="104792" y="55889"/>
                  </a:moveTo>
                  <a:cubicBezTo>
                    <a:pt x="114713" y="55889"/>
                    <a:pt x="120162" y="60570"/>
                    <a:pt x="121734" y="70351"/>
                  </a:cubicBezTo>
                  <a:lnTo>
                    <a:pt x="121734" y="70351"/>
                  </a:lnTo>
                  <a:lnTo>
                    <a:pt x="110102" y="63365"/>
                  </a:lnTo>
                  <a:cubicBezTo>
                    <a:pt x="109534" y="63033"/>
                    <a:pt x="108913" y="62874"/>
                    <a:pt x="108302" y="62874"/>
                  </a:cubicBezTo>
                  <a:cubicBezTo>
                    <a:pt x="107109" y="62874"/>
                    <a:pt x="105951" y="63479"/>
                    <a:pt x="105282" y="64587"/>
                  </a:cubicBezTo>
                  <a:cubicBezTo>
                    <a:pt x="105177" y="64797"/>
                    <a:pt x="105072" y="65006"/>
                    <a:pt x="104967" y="65251"/>
                  </a:cubicBezTo>
                  <a:cubicBezTo>
                    <a:pt x="103221" y="70560"/>
                    <a:pt x="93650" y="72586"/>
                    <a:pt x="87537" y="73145"/>
                  </a:cubicBezTo>
                  <a:lnTo>
                    <a:pt x="87537" y="73145"/>
                  </a:lnTo>
                  <a:cubicBezTo>
                    <a:pt x="88445" y="61443"/>
                    <a:pt x="93964" y="55889"/>
                    <a:pt x="104792" y="55889"/>
                  </a:cubicBezTo>
                  <a:close/>
                  <a:moveTo>
                    <a:pt x="48903" y="76848"/>
                  </a:moveTo>
                  <a:cubicBezTo>
                    <a:pt x="58824" y="76848"/>
                    <a:pt x="64273" y="81529"/>
                    <a:pt x="65845" y="91309"/>
                  </a:cubicBezTo>
                  <a:lnTo>
                    <a:pt x="54213" y="84323"/>
                  </a:lnTo>
                  <a:cubicBezTo>
                    <a:pt x="53644" y="83992"/>
                    <a:pt x="53024" y="83833"/>
                    <a:pt x="52412" y="83833"/>
                  </a:cubicBezTo>
                  <a:cubicBezTo>
                    <a:pt x="51220" y="83833"/>
                    <a:pt x="50062" y="84437"/>
                    <a:pt x="49392" y="85546"/>
                  </a:cubicBezTo>
                  <a:cubicBezTo>
                    <a:pt x="49287" y="85755"/>
                    <a:pt x="49183" y="85965"/>
                    <a:pt x="49078" y="86209"/>
                  </a:cubicBezTo>
                  <a:cubicBezTo>
                    <a:pt x="47331" y="91519"/>
                    <a:pt x="37760" y="93545"/>
                    <a:pt x="31647" y="94104"/>
                  </a:cubicBezTo>
                  <a:cubicBezTo>
                    <a:pt x="32556" y="82402"/>
                    <a:pt x="38075" y="76848"/>
                    <a:pt x="48903" y="76848"/>
                  </a:cubicBezTo>
                  <a:close/>
                  <a:moveTo>
                    <a:pt x="160682" y="76848"/>
                  </a:moveTo>
                  <a:cubicBezTo>
                    <a:pt x="170602" y="76848"/>
                    <a:pt x="176051" y="81529"/>
                    <a:pt x="177623" y="91309"/>
                  </a:cubicBezTo>
                  <a:lnTo>
                    <a:pt x="165991" y="84323"/>
                  </a:lnTo>
                  <a:cubicBezTo>
                    <a:pt x="165423" y="83992"/>
                    <a:pt x="164803" y="83833"/>
                    <a:pt x="164191" y="83833"/>
                  </a:cubicBezTo>
                  <a:cubicBezTo>
                    <a:pt x="162999" y="83833"/>
                    <a:pt x="161840" y="84437"/>
                    <a:pt x="161171" y="85546"/>
                  </a:cubicBezTo>
                  <a:cubicBezTo>
                    <a:pt x="161066" y="85755"/>
                    <a:pt x="160961" y="85965"/>
                    <a:pt x="160856" y="86209"/>
                  </a:cubicBezTo>
                  <a:cubicBezTo>
                    <a:pt x="159110" y="91519"/>
                    <a:pt x="149539" y="93545"/>
                    <a:pt x="143426" y="94104"/>
                  </a:cubicBezTo>
                  <a:cubicBezTo>
                    <a:pt x="144334" y="82402"/>
                    <a:pt x="149853" y="76848"/>
                    <a:pt x="160682" y="76848"/>
                  </a:cubicBezTo>
                  <a:close/>
                  <a:moveTo>
                    <a:pt x="109613" y="71224"/>
                  </a:moveTo>
                  <a:lnTo>
                    <a:pt x="122083" y="78734"/>
                  </a:lnTo>
                  <a:cubicBezTo>
                    <a:pt x="120686" y="87292"/>
                    <a:pt x="110172" y="94313"/>
                    <a:pt x="104792" y="94313"/>
                  </a:cubicBezTo>
                  <a:cubicBezTo>
                    <a:pt x="97003" y="92986"/>
                    <a:pt x="90506" y="87572"/>
                    <a:pt x="87816" y="80166"/>
                  </a:cubicBezTo>
                  <a:cubicBezTo>
                    <a:pt x="93789" y="79677"/>
                    <a:pt x="104583" y="77861"/>
                    <a:pt x="109613" y="71224"/>
                  </a:cubicBezTo>
                  <a:close/>
                  <a:moveTo>
                    <a:pt x="53724" y="92182"/>
                  </a:moveTo>
                  <a:lnTo>
                    <a:pt x="66194" y="99693"/>
                  </a:lnTo>
                  <a:cubicBezTo>
                    <a:pt x="64797" y="108251"/>
                    <a:pt x="54283" y="115272"/>
                    <a:pt x="48903" y="115272"/>
                  </a:cubicBezTo>
                  <a:cubicBezTo>
                    <a:pt x="41114" y="113944"/>
                    <a:pt x="34616" y="108530"/>
                    <a:pt x="31927" y="101125"/>
                  </a:cubicBezTo>
                  <a:cubicBezTo>
                    <a:pt x="37900" y="100636"/>
                    <a:pt x="48694" y="98819"/>
                    <a:pt x="53724" y="92182"/>
                  </a:cubicBezTo>
                  <a:close/>
                  <a:moveTo>
                    <a:pt x="165502" y="92182"/>
                  </a:moveTo>
                  <a:lnTo>
                    <a:pt x="177973" y="99693"/>
                  </a:lnTo>
                  <a:cubicBezTo>
                    <a:pt x="176575" y="108251"/>
                    <a:pt x="166061" y="115272"/>
                    <a:pt x="160682" y="115272"/>
                  </a:cubicBezTo>
                  <a:cubicBezTo>
                    <a:pt x="152892" y="113944"/>
                    <a:pt x="146395" y="108530"/>
                    <a:pt x="143705" y="101125"/>
                  </a:cubicBezTo>
                  <a:cubicBezTo>
                    <a:pt x="149679" y="100636"/>
                    <a:pt x="160472" y="98819"/>
                    <a:pt x="165502" y="92182"/>
                  </a:cubicBezTo>
                  <a:close/>
                  <a:moveTo>
                    <a:pt x="104792" y="107203"/>
                  </a:moveTo>
                  <a:lnTo>
                    <a:pt x="107692" y="114433"/>
                  </a:lnTo>
                  <a:lnTo>
                    <a:pt x="104792" y="117333"/>
                  </a:lnTo>
                  <a:lnTo>
                    <a:pt x="101893" y="114433"/>
                  </a:lnTo>
                  <a:lnTo>
                    <a:pt x="104792" y="107203"/>
                  </a:lnTo>
                  <a:close/>
                  <a:moveTo>
                    <a:pt x="108286" y="14077"/>
                  </a:moveTo>
                  <a:cubicBezTo>
                    <a:pt x="155652" y="15928"/>
                    <a:pt x="193656" y="53933"/>
                    <a:pt x="195543" y="101299"/>
                  </a:cubicBezTo>
                  <a:lnTo>
                    <a:pt x="188626" y="101299"/>
                  </a:lnTo>
                  <a:lnTo>
                    <a:pt x="188626" y="108286"/>
                  </a:lnTo>
                  <a:lnTo>
                    <a:pt x="195543" y="108286"/>
                  </a:lnTo>
                  <a:cubicBezTo>
                    <a:pt x="195228" y="115866"/>
                    <a:pt x="194006" y="123411"/>
                    <a:pt x="191840" y="130711"/>
                  </a:cubicBezTo>
                  <a:cubicBezTo>
                    <a:pt x="190513" y="122642"/>
                    <a:pt x="184016" y="116424"/>
                    <a:pt x="175912" y="115446"/>
                  </a:cubicBezTo>
                  <a:cubicBezTo>
                    <a:pt x="181361" y="111150"/>
                    <a:pt x="184714" y="104723"/>
                    <a:pt x="185133" y="97806"/>
                  </a:cubicBezTo>
                  <a:cubicBezTo>
                    <a:pt x="185133" y="74717"/>
                    <a:pt x="171825" y="69862"/>
                    <a:pt x="160682" y="69862"/>
                  </a:cubicBezTo>
                  <a:cubicBezTo>
                    <a:pt x="149539" y="69862"/>
                    <a:pt x="136230" y="74717"/>
                    <a:pt x="136230" y="97806"/>
                  </a:cubicBezTo>
                  <a:cubicBezTo>
                    <a:pt x="136649" y="104723"/>
                    <a:pt x="140003" y="111150"/>
                    <a:pt x="145452" y="115446"/>
                  </a:cubicBezTo>
                  <a:cubicBezTo>
                    <a:pt x="142588" y="115796"/>
                    <a:pt x="139863" y="116809"/>
                    <a:pt x="137488" y="118381"/>
                  </a:cubicBezTo>
                  <a:cubicBezTo>
                    <a:pt x="137034" y="118695"/>
                    <a:pt x="136649" y="119009"/>
                    <a:pt x="136230" y="119359"/>
                  </a:cubicBezTo>
                  <a:lnTo>
                    <a:pt x="136230" y="112827"/>
                  </a:lnTo>
                  <a:cubicBezTo>
                    <a:pt x="136265" y="103500"/>
                    <a:pt x="129279" y="95606"/>
                    <a:pt x="120022" y="94488"/>
                  </a:cubicBezTo>
                  <a:cubicBezTo>
                    <a:pt x="125472" y="90191"/>
                    <a:pt x="128825" y="83764"/>
                    <a:pt x="129244" y="76848"/>
                  </a:cubicBezTo>
                  <a:cubicBezTo>
                    <a:pt x="129244" y="53759"/>
                    <a:pt x="115935" y="48903"/>
                    <a:pt x="104792" y="48903"/>
                  </a:cubicBezTo>
                  <a:cubicBezTo>
                    <a:pt x="93650" y="48903"/>
                    <a:pt x="80341" y="53759"/>
                    <a:pt x="80341" y="76848"/>
                  </a:cubicBezTo>
                  <a:cubicBezTo>
                    <a:pt x="80760" y="83764"/>
                    <a:pt x="84113" y="90191"/>
                    <a:pt x="89563" y="94488"/>
                  </a:cubicBezTo>
                  <a:cubicBezTo>
                    <a:pt x="80306" y="95641"/>
                    <a:pt x="73355" y="103500"/>
                    <a:pt x="73355" y="112827"/>
                  </a:cubicBezTo>
                  <a:lnTo>
                    <a:pt x="73355" y="119324"/>
                  </a:lnTo>
                  <a:cubicBezTo>
                    <a:pt x="72936" y="119009"/>
                    <a:pt x="72551" y="118660"/>
                    <a:pt x="72097" y="118381"/>
                  </a:cubicBezTo>
                  <a:cubicBezTo>
                    <a:pt x="69722" y="116774"/>
                    <a:pt x="66997" y="115796"/>
                    <a:pt x="64133" y="115446"/>
                  </a:cubicBezTo>
                  <a:cubicBezTo>
                    <a:pt x="69582" y="111150"/>
                    <a:pt x="72936" y="104723"/>
                    <a:pt x="73355" y="97806"/>
                  </a:cubicBezTo>
                  <a:cubicBezTo>
                    <a:pt x="73355" y="74717"/>
                    <a:pt x="60046" y="69862"/>
                    <a:pt x="48903" y="69862"/>
                  </a:cubicBezTo>
                  <a:cubicBezTo>
                    <a:pt x="37760" y="69862"/>
                    <a:pt x="24452" y="74717"/>
                    <a:pt x="24452" y="97806"/>
                  </a:cubicBezTo>
                  <a:cubicBezTo>
                    <a:pt x="24871" y="104723"/>
                    <a:pt x="28224" y="111150"/>
                    <a:pt x="33673" y="115446"/>
                  </a:cubicBezTo>
                  <a:cubicBezTo>
                    <a:pt x="25569" y="116424"/>
                    <a:pt x="19072" y="122642"/>
                    <a:pt x="17745" y="130711"/>
                  </a:cubicBezTo>
                  <a:cubicBezTo>
                    <a:pt x="15579" y="123411"/>
                    <a:pt x="14357" y="115866"/>
                    <a:pt x="14077" y="108286"/>
                  </a:cubicBezTo>
                  <a:lnTo>
                    <a:pt x="20958" y="108286"/>
                  </a:lnTo>
                  <a:lnTo>
                    <a:pt x="20958" y="101299"/>
                  </a:lnTo>
                  <a:lnTo>
                    <a:pt x="14077" y="101299"/>
                  </a:lnTo>
                  <a:cubicBezTo>
                    <a:pt x="15928" y="53933"/>
                    <a:pt x="53933" y="15928"/>
                    <a:pt x="101299" y="14077"/>
                  </a:cubicBezTo>
                  <a:lnTo>
                    <a:pt x="101299" y="20958"/>
                  </a:lnTo>
                  <a:lnTo>
                    <a:pt x="108286" y="20958"/>
                  </a:lnTo>
                  <a:lnTo>
                    <a:pt x="108286" y="14077"/>
                  </a:lnTo>
                  <a:close/>
                  <a:moveTo>
                    <a:pt x="117717" y="101299"/>
                  </a:moveTo>
                  <a:cubicBezTo>
                    <a:pt x="124074" y="101299"/>
                    <a:pt x="129244" y="106469"/>
                    <a:pt x="129244" y="112827"/>
                  </a:cubicBezTo>
                  <a:lnTo>
                    <a:pt x="129244" y="136230"/>
                  </a:lnTo>
                  <a:lnTo>
                    <a:pt x="80341" y="136230"/>
                  </a:lnTo>
                  <a:lnTo>
                    <a:pt x="80341" y="112827"/>
                  </a:lnTo>
                  <a:cubicBezTo>
                    <a:pt x="80341" y="106469"/>
                    <a:pt x="85511" y="101299"/>
                    <a:pt x="91868" y="101299"/>
                  </a:cubicBezTo>
                  <a:lnTo>
                    <a:pt x="99623" y="101299"/>
                  </a:lnTo>
                  <a:lnTo>
                    <a:pt x="94558" y="113979"/>
                  </a:lnTo>
                  <a:cubicBezTo>
                    <a:pt x="94034" y="115272"/>
                    <a:pt x="94348" y="116739"/>
                    <a:pt x="95326" y="117752"/>
                  </a:cubicBezTo>
                  <a:lnTo>
                    <a:pt x="102312" y="124738"/>
                  </a:lnTo>
                  <a:cubicBezTo>
                    <a:pt x="102994" y="125419"/>
                    <a:pt x="103893" y="125760"/>
                    <a:pt x="104792" y="125760"/>
                  </a:cubicBezTo>
                  <a:cubicBezTo>
                    <a:pt x="105692" y="125760"/>
                    <a:pt x="106591" y="125419"/>
                    <a:pt x="107273" y="124738"/>
                  </a:cubicBezTo>
                  <a:lnTo>
                    <a:pt x="114259" y="117752"/>
                  </a:lnTo>
                  <a:cubicBezTo>
                    <a:pt x="115237" y="116739"/>
                    <a:pt x="115551" y="115272"/>
                    <a:pt x="115027" y="113979"/>
                  </a:cubicBezTo>
                  <a:lnTo>
                    <a:pt x="109962" y="101299"/>
                  </a:lnTo>
                  <a:close/>
                  <a:moveTo>
                    <a:pt x="48903" y="128161"/>
                  </a:moveTo>
                  <a:lnTo>
                    <a:pt x="51802" y="135392"/>
                  </a:lnTo>
                  <a:lnTo>
                    <a:pt x="48903" y="138291"/>
                  </a:lnTo>
                  <a:lnTo>
                    <a:pt x="46004" y="135392"/>
                  </a:lnTo>
                  <a:lnTo>
                    <a:pt x="48903" y="128161"/>
                  </a:lnTo>
                  <a:close/>
                  <a:moveTo>
                    <a:pt x="160682" y="128161"/>
                  </a:moveTo>
                  <a:lnTo>
                    <a:pt x="163581" y="135392"/>
                  </a:lnTo>
                  <a:lnTo>
                    <a:pt x="160682" y="138291"/>
                  </a:lnTo>
                  <a:lnTo>
                    <a:pt x="157783" y="135392"/>
                  </a:lnTo>
                  <a:lnTo>
                    <a:pt x="160682" y="128161"/>
                  </a:lnTo>
                  <a:close/>
                  <a:moveTo>
                    <a:pt x="61828" y="122258"/>
                  </a:moveTo>
                  <a:cubicBezTo>
                    <a:pt x="68185" y="122258"/>
                    <a:pt x="73355" y="127428"/>
                    <a:pt x="73355" y="133785"/>
                  </a:cubicBezTo>
                  <a:lnTo>
                    <a:pt x="73355" y="157189"/>
                  </a:lnTo>
                  <a:lnTo>
                    <a:pt x="30669" y="157189"/>
                  </a:lnTo>
                  <a:cubicBezTo>
                    <a:pt x="28399" y="153940"/>
                    <a:pt x="26303" y="150552"/>
                    <a:pt x="24452" y="147059"/>
                  </a:cubicBezTo>
                  <a:lnTo>
                    <a:pt x="24452" y="133785"/>
                  </a:lnTo>
                  <a:cubicBezTo>
                    <a:pt x="24452" y="127428"/>
                    <a:pt x="29621" y="122258"/>
                    <a:pt x="35979" y="122258"/>
                  </a:cubicBezTo>
                  <a:lnTo>
                    <a:pt x="43733" y="122258"/>
                  </a:lnTo>
                  <a:lnTo>
                    <a:pt x="38668" y="134938"/>
                  </a:lnTo>
                  <a:cubicBezTo>
                    <a:pt x="38144" y="136230"/>
                    <a:pt x="38459" y="137697"/>
                    <a:pt x="39437" y="138710"/>
                  </a:cubicBezTo>
                  <a:lnTo>
                    <a:pt x="46423" y="145696"/>
                  </a:lnTo>
                  <a:cubicBezTo>
                    <a:pt x="47104" y="146378"/>
                    <a:pt x="48004" y="146718"/>
                    <a:pt x="48903" y="146718"/>
                  </a:cubicBezTo>
                  <a:cubicBezTo>
                    <a:pt x="49803" y="146718"/>
                    <a:pt x="50702" y="146378"/>
                    <a:pt x="51383" y="145696"/>
                  </a:cubicBezTo>
                  <a:lnTo>
                    <a:pt x="58369" y="138710"/>
                  </a:lnTo>
                  <a:cubicBezTo>
                    <a:pt x="59347" y="137697"/>
                    <a:pt x="59662" y="136230"/>
                    <a:pt x="59138" y="134938"/>
                  </a:cubicBezTo>
                  <a:lnTo>
                    <a:pt x="54073" y="122258"/>
                  </a:lnTo>
                  <a:close/>
                  <a:moveTo>
                    <a:pt x="173606" y="122258"/>
                  </a:moveTo>
                  <a:cubicBezTo>
                    <a:pt x="179964" y="122258"/>
                    <a:pt x="185133" y="127428"/>
                    <a:pt x="185133" y="133785"/>
                  </a:cubicBezTo>
                  <a:lnTo>
                    <a:pt x="185133" y="147059"/>
                  </a:lnTo>
                  <a:cubicBezTo>
                    <a:pt x="183282" y="150552"/>
                    <a:pt x="181186" y="153940"/>
                    <a:pt x="178916" y="157189"/>
                  </a:cubicBezTo>
                  <a:lnTo>
                    <a:pt x="136230" y="157189"/>
                  </a:lnTo>
                  <a:lnTo>
                    <a:pt x="136230" y="133785"/>
                  </a:lnTo>
                  <a:cubicBezTo>
                    <a:pt x="136230" y="127428"/>
                    <a:pt x="141400" y="122258"/>
                    <a:pt x="147757" y="122258"/>
                  </a:cubicBezTo>
                  <a:lnTo>
                    <a:pt x="155512" y="122258"/>
                  </a:lnTo>
                  <a:lnTo>
                    <a:pt x="150447" y="134938"/>
                  </a:lnTo>
                  <a:cubicBezTo>
                    <a:pt x="149923" y="136230"/>
                    <a:pt x="150237" y="137697"/>
                    <a:pt x="151216" y="138710"/>
                  </a:cubicBezTo>
                  <a:lnTo>
                    <a:pt x="158202" y="145696"/>
                  </a:lnTo>
                  <a:cubicBezTo>
                    <a:pt x="158883" y="146378"/>
                    <a:pt x="159782" y="146718"/>
                    <a:pt x="160682" y="146718"/>
                  </a:cubicBezTo>
                  <a:cubicBezTo>
                    <a:pt x="161581" y="146718"/>
                    <a:pt x="162481" y="146378"/>
                    <a:pt x="163162" y="145696"/>
                  </a:cubicBezTo>
                  <a:lnTo>
                    <a:pt x="170148" y="138710"/>
                  </a:lnTo>
                  <a:cubicBezTo>
                    <a:pt x="171126" y="137697"/>
                    <a:pt x="171440" y="136230"/>
                    <a:pt x="170917" y="134938"/>
                  </a:cubicBezTo>
                  <a:lnTo>
                    <a:pt x="165852" y="122258"/>
                  </a:lnTo>
                  <a:close/>
                  <a:moveTo>
                    <a:pt x="129244" y="143216"/>
                  </a:moveTo>
                  <a:lnTo>
                    <a:pt x="129244" y="160682"/>
                  </a:lnTo>
                  <a:cubicBezTo>
                    <a:pt x="129244" y="162603"/>
                    <a:pt x="130816" y="164175"/>
                    <a:pt x="132737" y="164175"/>
                  </a:cubicBezTo>
                  <a:lnTo>
                    <a:pt x="173432" y="164175"/>
                  </a:lnTo>
                  <a:cubicBezTo>
                    <a:pt x="157014" y="183212"/>
                    <a:pt x="133401" y="194565"/>
                    <a:pt x="108286" y="195543"/>
                  </a:cubicBezTo>
                  <a:lnTo>
                    <a:pt x="108286" y="188626"/>
                  </a:lnTo>
                  <a:lnTo>
                    <a:pt x="101299" y="188626"/>
                  </a:lnTo>
                  <a:lnTo>
                    <a:pt x="101299" y="195543"/>
                  </a:lnTo>
                  <a:cubicBezTo>
                    <a:pt x="76184" y="194565"/>
                    <a:pt x="52571" y="183212"/>
                    <a:pt x="36153" y="164175"/>
                  </a:cubicBezTo>
                  <a:lnTo>
                    <a:pt x="76848" y="164175"/>
                  </a:lnTo>
                  <a:cubicBezTo>
                    <a:pt x="78769" y="164175"/>
                    <a:pt x="80341" y="162603"/>
                    <a:pt x="80341" y="160682"/>
                  </a:cubicBezTo>
                  <a:lnTo>
                    <a:pt x="80341" y="143216"/>
                  </a:lnTo>
                  <a:close/>
                  <a:moveTo>
                    <a:pt x="101299" y="0"/>
                  </a:moveTo>
                  <a:lnTo>
                    <a:pt x="101299" y="7091"/>
                  </a:lnTo>
                  <a:cubicBezTo>
                    <a:pt x="50056" y="8977"/>
                    <a:pt x="8977" y="50056"/>
                    <a:pt x="7091" y="101299"/>
                  </a:cubicBezTo>
                  <a:lnTo>
                    <a:pt x="0" y="101299"/>
                  </a:lnTo>
                  <a:lnTo>
                    <a:pt x="0" y="108286"/>
                  </a:lnTo>
                  <a:lnTo>
                    <a:pt x="7091" y="108286"/>
                  </a:lnTo>
                  <a:cubicBezTo>
                    <a:pt x="8977" y="159529"/>
                    <a:pt x="50056" y="200608"/>
                    <a:pt x="101299" y="202529"/>
                  </a:cubicBezTo>
                  <a:lnTo>
                    <a:pt x="101299" y="209585"/>
                  </a:lnTo>
                  <a:lnTo>
                    <a:pt x="108286" y="209585"/>
                  </a:lnTo>
                  <a:lnTo>
                    <a:pt x="108286" y="202529"/>
                  </a:lnTo>
                  <a:cubicBezTo>
                    <a:pt x="159529" y="200608"/>
                    <a:pt x="200608" y="159529"/>
                    <a:pt x="202529" y="108286"/>
                  </a:cubicBezTo>
                  <a:lnTo>
                    <a:pt x="209585" y="108286"/>
                  </a:lnTo>
                  <a:lnTo>
                    <a:pt x="209585" y="101299"/>
                  </a:lnTo>
                  <a:lnTo>
                    <a:pt x="202529" y="101299"/>
                  </a:lnTo>
                  <a:cubicBezTo>
                    <a:pt x="200608" y="50056"/>
                    <a:pt x="159529" y="8977"/>
                    <a:pt x="108286" y="7091"/>
                  </a:cubicBezTo>
                  <a:lnTo>
                    <a:pt x="10828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227;p32">
            <a:extLst>
              <a:ext uri="{FF2B5EF4-FFF2-40B4-BE49-F238E27FC236}">
                <a16:creationId xmlns:a16="http://schemas.microsoft.com/office/drawing/2014/main" id="{55016706-D816-4E78-AE14-5EC48BB99F0C}"/>
              </a:ext>
            </a:extLst>
          </p:cNvPr>
          <p:cNvGrpSpPr/>
          <p:nvPr/>
        </p:nvGrpSpPr>
        <p:grpSpPr>
          <a:xfrm>
            <a:off x="3951276" y="3845987"/>
            <a:ext cx="322747" cy="299464"/>
            <a:chOff x="1190625" y="426500"/>
            <a:chExt cx="5222450" cy="4845700"/>
          </a:xfrm>
        </p:grpSpPr>
        <p:sp>
          <p:nvSpPr>
            <p:cNvPr id="48" name="Google Shape;1228;p32">
              <a:extLst>
                <a:ext uri="{FF2B5EF4-FFF2-40B4-BE49-F238E27FC236}">
                  <a16:creationId xmlns:a16="http://schemas.microsoft.com/office/drawing/2014/main" id="{ABD4F921-0293-4DE4-AF9B-164BB3CCF1A7}"/>
                </a:ext>
              </a:extLst>
            </p:cNvPr>
            <p:cNvSpPr/>
            <p:nvPr/>
          </p:nvSpPr>
          <p:spPr>
            <a:xfrm>
              <a:off x="2997750" y="426500"/>
              <a:ext cx="1392075" cy="1202875"/>
            </a:xfrm>
            <a:custGeom>
              <a:avLst/>
              <a:gdLst/>
              <a:ahLst/>
              <a:cxnLst/>
              <a:rect l="l" t="t" r="r" b="b"/>
              <a:pathLst>
                <a:path w="55683" h="48115" extrusionOk="0">
                  <a:moveTo>
                    <a:pt x="16963" y="8155"/>
                  </a:moveTo>
                  <a:cubicBezTo>
                    <a:pt x="17615" y="8155"/>
                    <a:pt x="18268" y="8253"/>
                    <a:pt x="18920" y="8416"/>
                  </a:cubicBezTo>
                  <a:cubicBezTo>
                    <a:pt x="20453" y="8775"/>
                    <a:pt x="21204" y="9525"/>
                    <a:pt x="23422" y="11874"/>
                  </a:cubicBezTo>
                  <a:cubicBezTo>
                    <a:pt x="23878" y="12363"/>
                    <a:pt x="24400" y="12885"/>
                    <a:pt x="24922" y="13440"/>
                  </a:cubicBezTo>
                  <a:cubicBezTo>
                    <a:pt x="25705" y="14255"/>
                    <a:pt x="26749" y="14679"/>
                    <a:pt x="27858" y="14679"/>
                  </a:cubicBezTo>
                  <a:cubicBezTo>
                    <a:pt x="28967" y="14679"/>
                    <a:pt x="30011" y="14255"/>
                    <a:pt x="30794" y="13440"/>
                  </a:cubicBezTo>
                  <a:cubicBezTo>
                    <a:pt x="31316" y="12885"/>
                    <a:pt x="31805" y="12363"/>
                    <a:pt x="32294" y="11874"/>
                  </a:cubicBezTo>
                  <a:cubicBezTo>
                    <a:pt x="34480" y="9525"/>
                    <a:pt x="35263" y="8775"/>
                    <a:pt x="36796" y="8416"/>
                  </a:cubicBezTo>
                  <a:cubicBezTo>
                    <a:pt x="37468" y="8256"/>
                    <a:pt x="38125" y="8175"/>
                    <a:pt x="38763" y="8175"/>
                  </a:cubicBezTo>
                  <a:cubicBezTo>
                    <a:pt x="40198" y="8175"/>
                    <a:pt x="41536" y="8582"/>
                    <a:pt x="42733" y="9395"/>
                  </a:cubicBezTo>
                  <a:cubicBezTo>
                    <a:pt x="44690" y="10732"/>
                    <a:pt x="46092" y="12983"/>
                    <a:pt x="46680" y="15723"/>
                  </a:cubicBezTo>
                  <a:cubicBezTo>
                    <a:pt x="47332" y="18724"/>
                    <a:pt x="46908" y="21921"/>
                    <a:pt x="45473" y="24759"/>
                  </a:cubicBezTo>
                  <a:cubicBezTo>
                    <a:pt x="43222" y="29260"/>
                    <a:pt x="32620" y="36404"/>
                    <a:pt x="27858" y="39307"/>
                  </a:cubicBezTo>
                  <a:cubicBezTo>
                    <a:pt x="23095" y="36404"/>
                    <a:pt x="12494" y="29260"/>
                    <a:pt x="10211" y="24759"/>
                  </a:cubicBezTo>
                  <a:cubicBezTo>
                    <a:pt x="8808" y="21921"/>
                    <a:pt x="8384" y="18724"/>
                    <a:pt x="9004" y="15723"/>
                  </a:cubicBezTo>
                  <a:cubicBezTo>
                    <a:pt x="9623" y="12983"/>
                    <a:pt x="11026" y="10732"/>
                    <a:pt x="12983" y="9395"/>
                  </a:cubicBezTo>
                  <a:cubicBezTo>
                    <a:pt x="14190" y="8579"/>
                    <a:pt x="15528" y="8155"/>
                    <a:pt x="16963" y="8155"/>
                  </a:cubicBezTo>
                  <a:close/>
                  <a:moveTo>
                    <a:pt x="16944" y="1"/>
                  </a:moveTo>
                  <a:cubicBezTo>
                    <a:pt x="13887" y="1"/>
                    <a:pt x="10972" y="896"/>
                    <a:pt x="8384" y="2675"/>
                  </a:cubicBezTo>
                  <a:cubicBezTo>
                    <a:pt x="4698" y="5187"/>
                    <a:pt x="2088" y="9232"/>
                    <a:pt x="1044" y="14027"/>
                  </a:cubicBezTo>
                  <a:cubicBezTo>
                    <a:pt x="1" y="18789"/>
                    <a:pt x="686" y="23911"/>
                    <a:pt x="2936" y="28379"/>
                  </a:cubicBezTo>
                  <a:cubicBezTo>
                    <a:pt x="4763" y="32066"/>
                    <a:pt x="9102" y="36306"/>
                    <a:pt x="16147" y="41330"/>
                  </a:cubicBezTo>
                  <a:cubicBezTo>
                    <a:pt x="18790" y="43222"/>
                    <a:pt x="21236" y="44787"/>
                    <a:pt x="22835" y="45798"/>
                  </a:cubicBezTo>
                  <a:cubicBezTo>
                    <a:pt x="26129" y="47854"/>
                    <a:pt x="26618" y="48114"/>
                    <a:pt x="27858" y="48114"/>
                  </a:cubicBezTo>
                  <a:cubicBezTo>
                    <a:pt x="29098" y="48114"/>
                    <a:pt x="29587" y="47854"/>
                    <a:pt x="32881" y="45798"/>
                  </a:cubicBezTo>
                  <a:cubicBezTo>
                    <a:pt x="34480" y="44787"/>
                    <a:pt x="36926" y="43222"/>
                    <a:pt x="39536" y="41330"/>
                  </a:cubicBezTo>
                  <a:cubicBezTo>
                    <a:pt x="46614" y="36306"/>
                    <a:pt x="50953" y="32066"/>
                    <a:pt x="52780" y="28379"/>
                  </a:cubicBezTo>
                  <a:cubicBezTo>
                    <a:pt x="55030" y="23911"/>
                    <a:pt x="55683" y="18789"/>
                    <a:pt x="54672" y="14027"/>
                  </a:cubicBezTo>
                  <a:cubicBezTo>
                    <a:pt x="53628" y="9232"/>
                    <a:pt x="51018" y="5187"/>
                    <a:pt x="47332" y="2675"/>
                  </a:cubicBezTo>
                  <a:cubicBezTo>
                    <a:pt x="44744" y="896"/>
                    <a:pt x="41829" y="1"/>
                    <a:pt x="38761" y="1"/>
                  </a:cubicBezTo>
                  <a:cubicBezTo>
                    <a:pt x="37497" y="1"/>
                    <a:pt x="36207" y="152"/>
                    <a:pt x="34904" y="457"/>
                  </a:cubicBezTo>
                  <a:cubicBezTo>
                    <a:pt x="31772" y="1207"/>
                    <a:pt x="29783" y="2773"/>
                    <a:pt x="27858" y="4697"/>
                  </a:cubicBezTo>
                  <a:cubicBezTo>
                    <a:pt x="25933" y="2773"/>
                    <a:pt x="23944" y="1207"/>
                    <a:pt x="20779" y="457"/>
                  </a:cubicBezTo>
                  <a:cubicBezTo>
                    <a:pt x="19485" y="152"/>
                    <a:pt x="18203" y="1"/>
                    <a:pt x="169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9;p32">
              <a:extLst>
                <a:ext uri="{FF2B5EF4-FFF2-40B4-BE49-F238E27FC236}">
                  <a16:creationId xmlns:a16="http://schemas.microsoft.com/office/drawing/2014/main" id="{4750F367-A805-47A2-8F66-283B82B3AE27}"/>
                </a:ext>
              </a:extLst>
            </p:cNvPr>
            <p:cNvSpPr/>
            <p:nvPr/>
          </p:nvSpPr>
          <p:spPr>
            <a:xfrm>
              <a:off x="2777575" y="3494175"/>
              <a:ext cx="203900" cy="204125"/>
            </a:xfrm>
            <a:custGeom>
              <a:avLst/>
              <a:gdLst/>
              <a:ahLst/>
              <a:cxnLst/>
              <a:rect l="l" t="t" r="r" b="b"/>
              <a:pathLst>
                <a:path w="8156" h="8165" extrusionOk="0">
                  <a:moveTo>
                    <a:pt x="4094" y="1"/>
                  </a:moveTo>
                  <a:cubicBezTo>
                    <a:pt x="3825" y="1"/>
                    <a:pt x="3556" y="25"/>
                    <a:pt x="3295" y="74"/>
                  </a:cubicBezTo>
                  <a:cubicBezTo>
                    <a:pt x="3034" y="140"/>
                    <a:pt x="2773" y="205"/>
                    <a:pt x="2512" y="303"/>
                  </a:cubicBezTo>
                  <a:cubicBezTo>
                    <a:pt x="2284" y="401"/>
                    <a:pt x="2055" y="531"/>
                    <a:pt x="1827" y="694"/>
                  </a:cubicBezTo>
                  <a:cubicBezTo>
                    <a:pt x="1599" y="857"/>
                    <a:pt x="1403" y="1020"/>
                    <a:pt x="1207" y="1183"/>
                  </a:cubicBezTo>
                  <a:cubicBezTo>
                    <a:pt x="457" y="1966"/>
                    <a:pt x="0" y="3010"/>
                    <a:pt x="0" y="4087"/>
                  </a:cubicBezTo>
                  <a:cubicBezTo>
                    <a:pt x="0" y="4348"/>
                    <a:pt x="33" y="4609"/>
                    <a:pt x="98" y="4869"/>
                  </a:cubicBezTo>
                  <a:cubicBezTo>
                    <a:pt x="131" y="5130"/>
                    <a:pt x="229" y="5391"/>
                    <a:pt x="326" y="5652"/>
                  </a:cubicBezTo>
                  <a:cubicBezTo>
                    <a:pt x="424" y="5881"/>
                    <a:pt x="555" y="6109"/>
                    <a:pt x="685" y="6337"/>
                  </a:cubicBezTo>
                  <a:cubicBezTo>
                    <a:pt x="848" y="6566"/>
                    <a:pt x="1011" y="6761"/>
                    <a:pt x="1207" y="6957"/>
                  </a:cubicBezTo>
                  <a:cubicBezTo>
                    <a:pt x="1403" y="7153"/>
                    <a:pt x="1599" y="7316"/>
                    <a:pt x="1827" y="7479"/>
                  </a:cubicBezTo>
                  <a:cubicBezTo>
                    <a:pt x="2055" y="7610"/>
                    <a:pt x="2284" y="7740"/>
                    <a:pt x="2512" y="7838"/>
                  </a:cubicBezTo>
                  <a:cubicBezTo>
                    <a:pt x="2773" y="7936"/>
                    <a:pt x="3034" y="8034"/>
                    <a:pt x="3295" y="8066"/>
                  </a:cubicBezTo>
                  <a:cubicBezTo>
                    <a:pt x="3556" y="8131"/>
                    <a:pt x="3817" y="8164"/>
                    <a:pt x="4078" y="8164"/>
                  </a:cubicBezTo>
                  <a:cubicBezTo>
                    <a:pt x="4339" y="8164"/>
                    <a:pt x="4632" y="8131"/>
                    <a:pt x="4893" y="8066"/>
                  </a:cubicBezTo>
                  <a:cubicBezTo>
                    <a:pt x="5154" y="8034"/>
                    <a:pt x="5415" y="7936"/>
                    <a:pt x="5643" y="7838"/>
                  </a:cubicBezTo>
                  <a:cubicBezTo>
                    <a:pt x="5904" y="7740"/>
                    <a:pt x="6133" y="7610"/>
                    <a:pt x="6361" y="7479"/>
                  </a:cubicBezTo>
                  <a:cubicBezTo>
                    <a:pt x="6589" y="7316"/>
                    <a:pt x="6785" y="7153"/>
                    <a:pt x="6981" y="6957"/>
                  </a:cubicBezTo>
                  <a:cubicBezTo>
                    <a:pt x="7144" y="6761"/>
                    <a:pt x="7340" y="6566"/>
                    <a:pt x="7470" y="6337"/>
                  </a:cubicBezTo>
                  <a:cubicBezTo>
                    <a:pt x="7633" y="6109"/>
                    <a:pt x="7764" y="5881"/>
                    <a:pt x="7862" y="5652"/>
                  </a:cubicBezTo>
                  <a:cubicBezTo>
                    <a:pt x="7960" y="5391"/>
                    <a:pt x="8025" y="5130"/>
                    <a:pt x="8090" y="4869"/>
                  </a:cubicBezTo>
                  <a:cubicBezTo>
                    <a:pt x="8155" y="4609"/>
                    <a:pt x="8155" y="4348"/>
                    <a:pt x="8155" y="4087"/>
                  </a:cubicBezTo>
                  <a:cubicBezTo>
                    <a:pt x="8155" y="3010"/>
                    <a:pt x="7731" y="1966"/>
                    <a:pt x="6981" y="1183"/>
                  </a:cubicBezTo>
                  <a:cubicBezTo>
                    <a:pt x="6785" y="1020"/>
                    <a:pt x="6589" y="857"/>
                    <a:pt x="6361" y="694"/>
                  </a:cubicBezTo>
                  <a:cubicBezTo>
                    <a:pt x="6133" y="531"/>
                    <a:pt x="5904" y="401"/>
                    <a:pt x="5643" y="303"/>
                  </a:cubicBezTo>
                  <a:cubicBezTo>
                    <a:pt x="5415" y="205"/>
                    <a:pt x="5154" y="140"/>
                    <a:pt x="4893" y="74"/>
                  </a:cubicBezTo>
                  <a:cubicBezTo>
                    <a:pt x="4632" y="25"/>
                    <a:pt x="4363" y="1"/>
                    <a:pt x="40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0;p32">
              <a:extLst>
                <a:ext uri="{FF2B5EF4-FFF2-40B4-BE49-F238E27FC236}">
                  <a16:creationId xmlns:a16="http://schemas.microsoft.com/office/drawing/2014/main" id="{C5E5E4EB-5422-4F46-804A-97DA1D3FA763}"/>
                </a:ext>
              </a:extLst>
            </p:cNvPr>
            <p:cNvSpPr/>
            <p:nvPr/>
          </p:nvSpPr>
          <p:spPr>
            <a:xfrm>
              <a:off x="1190625" y="1530675"/>
              <a:ext cx="5222450" cy="3741525"/>
            </a:xfrm>
            <a:custGeom>
              <a:avLst/>
              <a:gdLst/>
              <a:ahLst/>
              <a:cxnLst/>
              <a:rect l="l" t="t" r="r" b="b"/>
              <a:pathLst>
                <a:path w="208898" h="149661" extrusionOk="0">
                  <a:moveTo>
                    <a:pt x="103764" y="16539"/>
                  </a:moveTo>
                  <a:lnTo>
                    <a:pt x="103764" y="24792"/>
                  </a:lnTo>
                  <a:lnTo>
                    <a:pt x="96490" y="30141"/>
                  </a:lnTo>
                  <a:lnTo>
                    <a:pt x="96490" y="16539"/>
                  </a:lnTo>
                  <a:close/>
                  <a:moveTo>
                    <a:pt x="138863" y="9134"/>
                  </a:moveTo>
                  <a:lnTo>
                    <a:pt x="189424" y="46255"/>
                  </a:lnTo>
                  <a:lnTo>
                    <a:pt x="189424" y="56498"/>
                  </a:lnTo>
                  <a:lnTo>
                    <a:pt x="141277" y="21138"/>
                  </a:lnTo>
                  <a:cubicBezTo>
                    <a:pt x="140559" y="20616"/>
                    <a:pt x="139711" y="20355"/>
                    <a:pt x="138863" y="20355"/>
                  </a:cubicBezTo>
                  <a:cubicBezTo>
                    <a:pt x="138015" y="20355"/>
                    <a:pt x="137167" y="20616"/>
                    <a:pt x="136449" y="21138"/>
                  </a:cubicBezTo>
                  <a:lnTo>
                    <a:pt x="88302" y="56400"/>
                  </a:lnTo>
                  <a:lnTo>
                    <a:pt x="88302" y="46255"/>
                  </a:lnTo>
                  <a:lnTo>
                    <a:pt x="138863" y="9134"/>
                  </a:lnTo>
                  <a:close/>
                  <a:moveTo>
                    <a:pt x="27303" y="47821"/>
                  </a:moveTo>
                  <a:lnTo>
                    <a:pt x="27303" y="104710"/>
                  </a:lnTo>
                  <a:lnTo>
                    <a:pt x="8155" y="104710"/>
                  </a:lnTo>
                  <a:lnTo>
                    <a:pt x="8155" y="47821"/>
                  </a:lnTo>
                  <a:close/>
                  <a:moveTo>
                    <a:pt x="150182" y="78256"/>
                  </a:moveTo>
                  <a:lnTo>
                    <a:pt x="150182" y="115083"/>
                  </a:lnTo>
                  <a:lnTo>
                    <a:pt x="149693" y="115083"/>
                  </a:lnTo>
                  <a:cubicBezTo>
                    <a:pt x="148877" y="111430"/>
                    <a:pt x="146855" y="108005"/>
                    <a:pt x="143723" y="105493"/>
                  </a:cubicBezTo>
                  <a:lnTo>
                    <a:pt x="127544" y="91369"/>
                  </a:lnTo>
                  <a:lnTo>
                    <a:pt x="127544" y="78256"/>
                  </a:lnTo>
                  <a:close/>
                  <a:moveTo>
                    <a:pt x="138863" y="29489"/>
                  </a:moveTo>
                  <a:lnTo>
                    <a:pt x="181856" y="61065"/>
                  </a:lnTo>
                  <a:lnTo>
                    <a:pt x="181856" y="115083"/>
                  </a:lnTo>
                  <a:lnTo>
                    <a:pt x="158337" y="115083"/>
                  </a:lnTo>
                  <a:lnTo>
                    <a:pt x="158337" y="74145"/>
                  </a:lnTo>
                  <a:cubicBezTo>
                    <a:pt x="158337" y="71895"/>
                    <a:pt x="156510" y="70068"/>
                    <a:pt x="154259" y="70068"/>
                  </a:cubicBezTo>
                  <a:lnTo>
                    <a:pt x="123466" y="70068"/>
                  </a:lnTo>
                  <a:cubicBezTo>
                    <a:pt x="121215" y="70068"/>
                    <a:pt x="119389" y="71895"/>
                    <a:pt x="119389" y="74145"/>
                  </a:cubicBezTo>
                  <a:lnTo>
                    <a:pt x="119389" y="84258"/>
                  </a:lnTo>
                  <a:lnTo>
                    <a:pt x="94141" y="62239"/>
                  </a:lnTo>
                  <a:lnTo>
                    <a:pt x="138863" y="29489"/>
                  </a:lnTo>
                  <a:close/>
                  <a:moveTo>
                    <a:pt x="49282" y="55187"/>
                  </a:moveTo>
                  <a:cubicBezTo>
                    <a:pt x="61352" y="55187"/>
                    <a:pt x="75688" y="56695"/>
                    <a:pt x="82659" y="63055"/>
                  </a:cubicBezTo>
                  <a:cubicBezTo>
                    <a:pt x="82691" y="63087"/>
                    <a:pt x="82724" y="63120"/>
                    <a:pt x="82757" y="63120"/>
                  </a:cubicBezTo>
                  <a:lnTo>
                    <a:pt x="138439" y="111691"/>
                  </a:lnTo>
                  <a:cubicBezTo>
                    <a:pt x="138471" y="111724"/>
                    <a:pt x="138504" y="111756"/>
                    <a:pt x="138569" y="111789"/>
                  </a:cubicBezTo>
                  <a:cubicBezTo>
                    <a:pt x="142484" y="114920"/>
                    <a:pt x="143136" y="120694"/>
                    <a:pt x="139972" y="124608"/>
                  </a:cubicBezTo>
                  <a:cubicBezTo>
                    <a:pt x="138471" y="126533"/>
                    <a:pt x="136286" y="127707"/>
                    <a:pt x="133872" y="128001"/>
                  </a:cubicBezTo>
                  <a:cubicBezTo>
                    <a:pt x="133532" y="128037"/>
                    <a:pt x="133193" y="128055"/>
                    <a:pt x="132857" y="128055"/>
                  </a:cubicBezTo>
                  <a:cubicBezTo>
                    <a:pt x="130774" y="128055"/>
                    <a:pt x="128786" y="127364"/>
                    <a:pt x="127185" y="126044"/>
                  </a:cubicBezTo>
                  <a:lnTo>
                    <a:pt x="80571" y="88270"/>
                  </a:lnTo>
                  <a:cubicBezTo>
                    <a:pt x="79823" y="87663"/>
                    <a:pt x="78917" y="87368"/>
                    <a:pt x="78015" y="87368"/>
                  </a:cubicBezTo>
                  <a:cubicBezTo>
                    <a:pt x="76832" y="87368"/>
                    <a:pt x="75658" y="87876"/>
                    <a:pt x="74863" y="88857"/>
                  </a:cubicBezTo>
                  <a:cubicBezTo>
                    <a:pt x="73427" y="90618"/>
                    <a:pt x="73688" y="93195"/>
                    <a:pt x="75450" y="94598"/>
                  </a:cubicBezTo>
                  <a:lnTo>
                    <a:pt x="122064" y="132405"/>
                  </a:lnTo>
                  <a:cubicBezTo>
                    <a:pt x="125162" y="134884"/>
                    <a:pt x="128914" y="136188"/>
                    <a:pt x="132828" y="136188"/>
                  </a:cubicBezTo>
                  <a:cubicBezTo>
                    <a:pt x="133480" y="136188"/>
                    <a:pt x="134100" y="136156"/>
                    <a:pt x="134753" y="136091"/>
                  </a:cubicBezTo>
                  <a:cubicBezTo>
                    <a:pt x="139352" y="135601"/>
                    <a:pt x="143462" y="133318"/>
                    <a:pt x="146365" y="129730"/>
                  </a:cubicBezTo>
                  <a:cubicBezTo>
                    <a:pt x="147931" y="127740"/>
                    <a:pt x="149008" y="125554"/>
                    <a:pt x="149595" y="123238"/>
                  </a:cubicBezTo>
                  <a:lnTo>
                    <a:pt x="191218" y="123238"/>
                  </a:lnTo>
                  <a:cubicBezTo>
                    <a:pt x="196274" y="123238"/>
                    <a:pt x="200482" y="127218"/>
                    <a:pt x="200612" y="132111"/>
                  </a:cubicBezTo>
                  <a:cubicBezTo>
                    <a:pt x="200677" y="134623"/>
                    <a:pt x="199764" y="136971"/>
                    <a:pt x="198035" y="138733"/>
                  </a:cubicBezTo>
                  <a:cubicBezTo>
                    <a:pt x="196306" y="140527"/>
                    <a:pt x="193958" y="141505"/>
                    <a:pt x="191479" y="141505"/>
                  </a:cubicBezTo>
                  <a:lnTo>
                    <a:pt x="85431" y="141473"/>
                  </a:lnTo>
                  <a:cubicBezTo>
                    <a:pt x="62630" y="141473"/>
                    <a:pt x="55030" y="125065"/>
                    <a:pt x="52648" y="111299"/>
                  </a:cubicBezTo>
                  <a:cubicBezTo>
                    <a:pt x="51702" y="105689"/>
                    <a:pt x="50724" y="101285"/>
                    <a:pt x="49745" y="98154"/>
                  </a:cubicBezTo>
                  <a:cubicBezTo>
                    <a:pt x="48962" y="95577"/>
                    <a:pt x="47495" y="90782"/>
                    <a:pt x="43352" y="90782"/>
                  </a:cubicBezTo>
                  <a:lnTo>
                    <a:pt x="35458" y="90782"/>
                  </a:lnTo>
                  <a:lnTo>
                    <a:pt x="35458" y="55780"/>
                  </a:lnTo>
                  <a:cubicBezTo>
                    <a:pt x="39073" y="55481"/>
                    <a:pt x="43957" y="55187"/>
                    <a:pt x="49282" y="55187"/>
                  </a:cubicBezTo>
                  <a:close/>
                  <a:moveTo>
                    <a:pt x="138863" y="0"/>
                  </a:moveTo>
                  <a:cubicBezTo>
                    <a:pt x="138015" y="0"/>
                    <a:pt x="137167" y="261"/>
                    <a:pt x="136449" y="783"/>
                  </a:cubicBezTo>
                  <a:lnTo>
                    <a:pt x="111919" y="18790"/>
                  </a:lnTo>
                  <a:lnTo>
                    <a:pt x="111919" y="12461"/>
                  </a:lnTo>
                  <a:cubicBezTo>
                    <a:pt x="111919" y="10211"/>
                    <a:pt x="110092" y="8384"/>
                    <a:pt x="107841" y="8384"/>
                  </a:cubicBezTo>
                  <a:lnTo>
                    <a:pt x="92412" y="8384"/>
                  </a:lnTo>
                  <a:cubicBezTo>
                    <a:pt x="90161" y="8384"/>
                    <a:pt x="88335" y="10211"/>
                    <a:pt x="88335" y="12461"/>
                  </a:cubicBezTo>
                  <a:lnTo>
                    <a:pt x="88335" y="36111"/>
                  </a:lnTo>
                  <a:lnTo>
                    <a:pt x="81811" y="40906"/>
                  </a:lnTo>
                  <a:cubicBezTo>
                    <a:pt x="80767" y="41689"/>
                    <a:pt x="80147" y="42896"/>
                    <a:pt x="80147" y="44200"/>
                  </a:cubicBezTo>
                  <a:lnTo>
                    <a:pt x="80147" y="52029"/>
                  </a:lnTo>
                  <a:cubicBezTo>
                    <a:pt x="71152" y="48114"/>
                    <a:pt x="59340" y="47032"/>
                    <a:pt x="48989" y="47032"/>
                  </a:cubicBezTo>
                  <a:cubicBezTo>
                    <a:pt x="43987" y="47032"/>
                    <a:pt x="39327" y="47285"/>
                    <a:pt x="35490" y="47593"/>
                  </a:cubicBezTo>
                  <a:lnTo>
                    <a:pt x="35490" y="43744"/>
                  </a:lnTo>
                  <a:cubicBezTo>
                    <a:pt x="35490" y="41493"/>
                    <a:pt x="33664" y="39666"/>
                    <a:pt x="31413" y="39666"/>
                  </a:cubicBezTo>
                  <a:lnTo>
                    <a:pt x="4077" y="39666"/>
                  </a:lnTo>
                  <a:cubicBezTo>
                    <a:pt x="1827" y="39666"/>
                    <a:pt x="0" y="41493"/>
                    <a:pt x="0" y="43744"/>
                  </a:cubicBezTo>
                  <a:lnTo>
                    <a:pt x="0" y="108788"/>
                  </a:lnTo>
                  <a:cubicBezTo>
                    <a:pt x="0" y="111039"/>
                    <a:pt x="1827" y="112865"/>
                    <a:pt x="4077" y="112865"/>
                  </a:cubicBezTo>
                  <a:lnTo>
                    <a:pt x="31413" y="112865"/>
                  </a:lnTo>
                  <a:cubicBezTo>
                    <a:pt x="33664" y="112865"/>
                    <a:pt x="35490" y="111039"/>
                    <a:pt x="35490" y="108788"/>
                  </a:cubicBezTo>
                  <a:lnTo>
                    <a:pt x="35490" y="98937"/>
                  </a:lnTo>
                  <a:lnTo>
                    <a:pt x="41395" y="98937"/>
                  </a:lnTo>
                  <a:cubicBezTo>
                    <a:pt x="42014" y="100502"/>
                    <a:pt x="43189" y="104286"/>
                    <a:pt x="44624" y="112669"/>
                  </a:cubicBezTo>
                  <a:cubicBezTo>
                    <a:pt x="48734" y="136515"/>
                    <a:pt x="63217" y="149628"/>
                    <a:pt x="85431" y="149628"/>
                  </a:cubicBezTo>
                  <a:lnTo>
                    <a:pt x="191479" y="149660"/>
                  </a:lnTo>
                  <a:cubicBezTo>
                    <a:pt x="196176" y="149660"/>
                    <a:pt x="200580" y="147801"/>
                    <a:pt x="203874" y="144441"/>
                  </a:cubicBezTo>
                  <a:cubicBezTo>
                    <a:pt x="207169" y="141049"/>
                    <a:pt x="208898" y="136612"/>
                    <a:pt x="208767" y="131883"/>
                  </a:cubicBezTo>
                  <a:cubicBezTo>
                    <a:pt x="208506" y="122619"/>
                    <a:pt x="200645" y="115083"/>
                    <a:pt x="191218" y="115083"/>
                  </a:cubicBezTo>
                  <a:lnTo>
                    <a:pt x="190011" y="115083"/>
                  </a:lnTo>
                  <a:lnTo>
                    <a:pt x="190011" y="67067"/>
                  </a:lnTo>
                  <a:lnTo>
                    <a:pt x="191087" y="67850"/>
                  </a:lnTo>
                  <a:cubicBezTo>
                    <a:pt x="191805" y="68372"/>
                    <a:pt x="192653" y="68633"/>
                    <a:pt x="193501" y="68633"/>
                  </a:cubicBezTo>
                  <a:cubicBezTo>
                    <a:pt x="194121" y="68633"/>
                    <a:pt x="194773" y="68502"/>
                    <a:pt x="195360" y="68209"/>
                  </a:cubicBezTo>
                  <a:cubicBezTo>
                    <a:pt x="196730" y="67491"/>
                    <a:pt x="197579" y="66088"/>
                    <a:pt x="197579" y="64555"/>
                  </a:cubicBezTo>
                  <a:lnTo>
                    <a:pt x="197579" y="44200"/>
                  </a:lnTo>
                  <a:cubicBezTo>
                    <a:pt x="197579" y="42896"/>
                    <a:pt x="196959" y="41689"/>
                    <a:pt x="195915" y="40906"/>
                  </a:cubicBezTo>
                  <a:lnTo>
                    <a:pt x="141277" y="783"/>
                  </a:lnTo>
                  <a:cubicBezTo>
                    <a:pt x="140559" y="261"/>
                    <a:pt x="139711" y="0"/>
                    <a:pt x="1388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231;p32">
            <a:extLst>
              <a:ext uri="{FF2B5EF4-FFF2-40B4-BE49-F238E27FC236}">
                <a16:creationId xmlns:a16="http://schemas.microsoft.com/office/drawing/2014/main" id="{90602203-589A-4D0B-9F08-91E6C50CDBF3}"/>
              </a:ext>
            </a:extLst>
          </p:cNvPr>
          <p:cNvGrpSpPr/>
          <p:nvPr/>
        </p:nvGrpSpPr>
        <p:grpSpPr>
          <a:xfrm>
            <a:off x="5141299" y="3443135"/>
            <a:ext cx="300631" cy="300631"/>
            <a:chOff x="1190625" y="238125"/>
            <a:chExt cx="5183300" cy="5183300"/>
          </a:xfrm>
        </p:grpSpPr>
        <p:sp>
          <p:nvSpPr>
            <p:cNvPr id="52" name="Google Shape;1232;p32">
              <a:extLst>
                <a:ext uri="{FF2B5EF4-FFF2-40B4-BE49-F238E27FC236}">
                  <a16:creationId xmlns:a16="http://schemas.microsoft.com/office/drawing/2014/main" id="{4D5119FA-932A-4ABA-AA8F-E44E47A4EC36}"/>
                </a:ext>
              </a:extLst>
            </p:cNvPr>
            <p:cNvSpPr/>
            <p:nvPr/>
          </p:nvSpPr>
          <p:spPr>
            <a:xfrm>
              <a:off x="5503350" y="238125"/>
              <a:ext cx="870575" cy="870550"/>
            </a:xfrm>
            <a:custGeom>
              <a:avLst/>
              <a:gdLst/>
              <a:ahLst/>
              <a:cxnLst/>
              <a:rect l="l" t="t" r="r" b="b"/>
              <a:pathLst>
                <a:path w="34823" h="34822" extrusionOk="0">
                  <a:moveTo>
                    <a:pt x="17386" y="8925"/>
                  </a:moveTo>
                  <a:cubicBezTo>
                    <a:pt x="22081" y="8925"/>
                    <a:pt x="25846" y="12742"/>
                    <a:pt x="25846" y="17385"/>
                  </a:cubicBezTo>
                  <a:cubicBezTo>
                    <a:pt x="25846" y="22080"/>
                    <a:pt x="22081" y="25846"/>
                    <a:pt x="17386" y="25846"/>
                  </a:cubicBezTo>
                  <a:cubicBezTo>
                    <a:pt x="12743" y="25846"/>
                    <a:pt x="8926" y="22080"/>
                    <a:pt x="8926" y="17385"/>
                  </a:cubicBezTo>
                  <a:cubicBezTo>
                    <a:pt x="8926" y="12742"/>
                    <a:pt x="12743" y="8925"/>
                    <a:pt x="17386" y="8925"/>
                  </a:cubicBezTo>
                  <a:close/>
                  <a:moveTo>
                    <a:pt x="17386" y="0"/>
                  </a:moveTo>
                  <a:cubicBezTo>
                    <a:pt x="7791" y="0"/>
                    <a:pt x="1" y="7790"/>
                    <a:pt x="1" y="17385"/>
                  </a:cubicBezTo>
                  <a:cubicBezTo>
                    <a:pt x="1" y="27032"/>
                    <a:pt x="7791" y="34822"/>
                    <a:pt x="17386" y="34822"/>
                  </a:cubicBezTo>
                  <a:cubicBezTo>
                    <a:pt x="27033" y="34822"/>
                    <a:pt x="34823" y="27032"/>
                    <a:pt x="34823" y="17385"/>
                  </a:cubicBezTo>
                  <a:cubicBezTo>
                    <a:pt x="34823" y="7790"/>
                    <a:pt x="27033" y="0"/>
                    <a:pt x="1738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3;p32">
              <a:extLst>
                <a:ext uri="{FF2B5EF4-FFF2-40B4-BE49-F238E27FC236}">
                  <a16:creationId xmlns:a16="http://schemas.microsoft.com/office/drawing/2014/main" id="{8AFBC1E2-22C7-4A39-8481-26FA428DD373}"/>
                </a:ext>
              </a:extLst>
            </p:cNvPr>
            <p:cNvSpPr/>
            <p:nvPr/>
          </p:nvSpPr>
          <p:spPr>
            <a:xfrm>
              <a:off x="1190625" y="2718200"/>
              <a:ext cx="870550" cy="869275"/>
            </a:xfrm>
            <a:custGeom>
              <a:avLst/>
              <a:gdLst/>
              <a:ahLst/>
              <a:cxnLst/>
              <a:rect l="l" t="t" r="r" b="b"/>
              <a:pathLst>
                <a:path w="34822" h="34771" extrusionOk="0">
                  <a:moveTo>
                    <a:pt x="17385" y="8925"/>
                  </a:moveTo>
                  <a:cubicBezTo>
                    <a:pt x="22080" y="8925"/>
                    <a:pt x="25846" y="12691"/>
                    <a:pt x="25846" y="17386"/>
                  </a:cubicBezTo>
                  <a:cubicBezTo>
                    <a:pt x="25846" y="22080"/>
                    <a:pt x="22080" y="25846"/>
                    <a:pt x="17385" y="25846"/>
                  </a:cubicBezTo>
                  <a:cubicBezTo>
                    <a:pt x="12742" y="25846"/>
                    <a:pt x="8925" y="22080"/>
                    <a:pt x="8925" y="17386"/>
                  </a:cubicBezTo>
                  <a:cubicBezTo>
                    <a:pt x="8925" y="12691"/>
                    <a:pt x="12742" y="8925"/>
                    <a:pt x="17385" y="8925"/>
                  </a:cubicBezTo>
                  <a:close/>
                  <a:moveTo>
                    <a:pt x="17385" y="1"/>
                  </a:moveTo>
                  <a:cubicBezTo>
                    <a:pt x="7790" y="1"/>
                    <a:pt x="0" y="7739"/>
                    <a:pt x="0" y="17386"/>
                  </a:cubicBezTo>
                  <a:cubicBezTo>
                    <a:pt x="0" y="27033"/>
                    <a:pt x="7790" y="34771"/>
                    <a:pt x="17385" y="34771"/>
                  </a:cubicBezTo>
                  <a:cubicBezTo>
                    <a:pt x="27032" y="34771"/>
                    <a:pt x="34822" y="27033"/>
                    <a:pt x="34822" y="17386"/>
                  </a:cubicBezTo>
                  <a:cubicBezTo>
                    <a:pt x="34822" y="7739"/>
                    <a:pt x="27032" y="1"/>
                    <a:pt x="173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4;p32">
              <a:extLst>
                <a:ext uri="{FF2B5EF4-FFF2-40B4-BE49-F238E27FC236}">
                  <a16:creationId xmlns:a16="http://schemas.microsoft.com/office/drawing/2014/main" id="{66948E13-8B23-4DB4-9997-F0207D319320}"/>
                </a:ext>
              </a:extLst>
            </p:cNvPr>
            <p:cNvSpPr/>
            <p:nvPr/>
          </p:nvSpPr>
          <p:spPr>
            <a:xfrm>
              <a:off x="2484175" y="1424625"/>
              <a:ext cx="869275" cy="870575"/>
            </a:xfrm>
            <a:custGeom>
              <a:avLst/>
              <a:gdLst/>
              <a:ahLst/>
              <a:cxnLst/>
              <a:rect l="l" t="t" r="r" b="b"/>
              <a:pathLst>
                <a:path w="34771" h="34823" extrusionOk="0">
                  <a:moveTo>
                    <a:pt x="17386" y="8926"/>
                  </a:moveTo>
                  <a:cubicBezTo>
                    <a:pt x="22080" y="8926"/>
                    <a:pt x="25846" y="12743"/>
                    <a:pt x="25846" y="17386"/>
                  </a:cubicBezTo>
                  <a:cubicBezTo>
                    <a:pt x="25846" y="22080"/>
                    <a:pt x="22080" y="25846"/>
                    <a:pt x="17386" y="25846"/>
                  </a:cubicBezTo>
                  <a:cubicBezTo>
                    <a:pt x="12691" y="25846"/>
                    <a:pt x="8925" y="22080"/>
                    <a:pt x="8925" y="17386"/>
                  </a:cubicBezTo>
                  <a:cubicBezTo>
                    <a:pt x="8925" y="12743"/>
                    <a:pt x="12691" y="8926"/>
                    <a:pt x="17386" y="8926"/>
                  </a:cubicBezTo>
                  <a:close/>
                  <a:moveTo>
                    <a:pt x="17386" y="1"/>
                  </a:moveTo>
                  <a:cubicBezTo>
                    <a:pt x="7739" y="1"/>
                    <a:pt x="1" y="7791"/>
                    <a:pt x="1" y="17386"/>
                  </a:cubicBezTo>
                  <a:cubicBezTo>
                    <a:pt x="1" y="27033"/>
                    <a:pt x="7739" y="34823"/>
                    <a:pt x="17386" y="34823"/>
                  </a:cubicBezTo>
                  <a:cubicBezTo>
                    <a:pt x="27033" y="34823"/>
                    <a:pt x="34771" y="27033"/>
                    <a:pt x="34771" y="17386"/>
                  </a:cubicBezTo>
                  <a:cubicBezTo>
                    <a:pt x="34771" y="7791"/>
                    <a:pt x="27033" y="1"/>
                    <a:pt x="173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5;p32">
              <a:extLst>
                <a:ext uri="{FF2B5EF4-FFF2-40B4-BE49-F238E27FC236}">
                  <a16:creationId xmlns:a16="http://schemas.microsoft.com/office/drawing/2014/main" id="{1F373F26-4E45-4AE8-A338-EAB00D4EF95A}"/>
                </a:ext>
              </a:extLst>
            </p:cNvPr>
            <p:cNvSpPr/>
            <p:nvPr/>
          </p:nvSpPr>
          <p:spPr>
            <a:xfrm>
              <a:off x="3399875" y="2341600"/>
              <a:ext cx="870550" cy="869300"/>
            </a:xfrm>
            <a:custGeom>
              <a:avLst/>
              <a:gdLst/>
              <a:ahLst/>
              <a:cxnLst/>
              <a:rect l="l" t="t" r="r" b="b"/>
              <a:pathLst>
                <a:path w="34822" h="34772" extrusionOk="0">
                  <a:moveTo>
                    <a:pt x="17437" y="8926"/>
                  </a:moveTo>
                  <a:cubicBezTo>
                    <a:pt x="22080" y="8926"/>
                    <a:pt x="25897" y="12691"/>
                    <a:pt x="25897" y="17386"/>
                  </a:cubicBezTo>
                  <a:cubicBezTo>
                    <a:pt x="25897" y="22080"/>
                    <a:pt x="22080" y="25846"/>
                    <a:pt x="17437" y="25846"/>
                  </a:cubicBezTo>
                  <a:cubicBezTo>
                    <a:pt x="12742" y="25846"/>
                    <a:pt x="8976" y="22080"/>
                    <a:pt x="8976" y="17386"/>
                  </a:cubicBezTo>
                  <a:cubicBezTo>
                    <a:pt x="8976" y="12691"/>
                    <a:pt x="12742" y="8926"/>
                    <a:pt x="17437" y="8926"/>
                  </a:cubicBezTo>
                  <a:close/>
                  <a:moveTo>
                    <a:pt x="17437" y="1"/>
                  </a:moveTo>
                  <a:cubicBezTo>
                    <a:pt x="7790" y="1"/>
                    <a:pt x="0" y="7739"/>
                    <a:pt x="0" y="17386"/>
                  </a:cubicBezTo>
                  <a:cubicBezTo>
                    <a:pt x="0" y="27033"/>
                    <a:pt x="7790" y="34771"/>
                    <a:pt x="17437" y="34771"/>
                  </a:cubicBezTo>
                  <a:cubicBezTo>
                    <a:pt x="27032" y="34771"/>
                    <a:pt x="34822" y="27033"/>
                    <a:pt x="34822" y="17386"/>
                  </a:cubicBezTo>
                  <a:cubicBezTo>
                    <a:pt x="34822" y="7739"/>
                    <a:pt x="27032" y="1"/>
                    <a:pt x="1743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6;p32">
              <a:extLst>
                <a:ext uri="{FF2B5EF4-FFF2-40B4-BE49-F238E27FC236}">
                  <a16:creationId xmlns:a16="http://schemas.microsoft.com/office/drawing/2014/main" id="{36BB2994-CD95-4DFC-9939-78F1DA7177B3}"/>
                </a:ext>
              </a:extLst>
            </p:cNvPr>
            <p:cNvSpPr/>
            <p:nvPr/>
          </p:nvSpPr>
          <p:spPr>
            <a:xfrm>
              <a:off x="3985375" y="821050"/>
              <a:ext cx="1801750" cy="1804325"/>
            </a:xfrm>
            <a:custGeom>
              <a:avLst/>
              <a:gdLst/>
              <a:ahLst/>
              <a:cxnLst/>
              <a:rect l="l" t="t" r="r" b="b"/>
              <a:pathLst>
                <a:path w="72070" h="72173" extrusionOk="0">
                  <a:moveTo>
                    <a:pt x="65724" y="1"/>
                  </a:moveTo>
                  <a:lnTo>
                    <a:pt x="1" y="65878"/>
                  </a:lnTo>
                  <a:lnTo>
                    <a:pt x="6346" y="72172"/>
                  </a:lnTo>
                  <a:lnTo>
                    <a:pt x="72069" y="6294"/>
                  </a:lnTo>
                  <a:lnTo>
                    <a:pt x="657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7;p32">
              <a:extLst>
                <a:ext uri="{FF2B5EF4-FFF2-40B4-BE49-F238E27FC236}">
                  <a16:creationId xmlns:a16="http://schemas.microsoft.com/office/drawing/2014/main" id="{58071247-8911-4040-A33D-CDF9ED113DFB}"/>
                </a:ext>
              </a:extLst>
            </p:cNvPr>
            <p:cNvSpPr/>
            <p:nvPr/>
          </p:nvSpPr>
          <p:spPr>
            <a:xfrm>
              <a:off x="3069700" y="2008875"/>
              <a:ext cx="617800" cy="616500"/>
            </a:xfrm>
            <a:custGeom>
              <a:avLst/>
              <a:gdLst/>
              <a:ahLst/>
              <a:cxnLst/>
              <a:rect l="l" t="t" r="r" b="b"/>
              <a:pathLst>
                <a:path w="24712" h="24660" extrusionOk="0">
                  <a:moveTo>
                    <a:pt x="6294" y="0"/>
                  </a:moveTo>
                  <a:lnTo>
                    <a:pt x="1" y="6345"/>
                  </a:lnTo>
                  <a:lnTo>
                    <a:pt x="18417" y="24659"/>
                  </a:lnTo>
                  <a:lnTo>
                    <a:pt x="24711" y="18365"/>
                  </a:lnTo>
                  <a:lnTo>
                    <a:pt x="62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p32">
              <a:extLst>
                <a:ext uri="{FF2B5EF4-FFF2-40B4-BE49-F238E27FC236}">
                  <a16:creationId xmlns:a16="http://schemas.microsoft.com/office/drawing/2014/main" id="{3BFE5F75-62BB-43D8-90B1-88D3B7D4681E}"/>
                </a:ext>
              </a:extLst>
            </p:cNvPr>
            <p:cNvSpPr/>
            <p:nvPr/>
          </p:nvSpPr>
          <p:spPr>
            <a:xfrm>
              <a:off x="1776125" y="2008875"/>
              <a:ext cx="993100" cy="993075"/>
            </a:xfrm>
            <a:custGeom>
              <a:avLst/>
              <a:gdLst/>
              <a:ahLst/>
              <a:cxnLst/>
              <a:rect l="l" t="t" r="r" b="b"/>
              <a:pathLst>
                <a:path w="39724" h="39723" extrusionOk="0">
                  <a:moveTo>
                    <a:pt x="33430" y="0"/>
                  </a:moveTo>
                  <a:lnTo>
                    <a:pt x="1" y="33429"/>
                  </a:lnTo>
                  <a:lnTo>
                    <a:pt x="6346" y="39723"/>
                  </a:lnTo>
                  <a:lnTo>
                    <a:pt x="39724" y="6345"/>
                  </a:lnTo>
                  <a:lnTo>
                    <a:pt x="334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9;p32">
              <a:extLst>
                <a:ext uri="{FF2B5EF4-FFF2-40B4-BE49-F238E27FC236}">
                  <a16:creationId xmlns:a16="http://schemas.microsoft.com/office/drawing/2014/main" id="{42211989-EF4F-4F23-BF1F-27F19E0B9B7F}"/>
                </a:ext>
              </a:extLst>
            </p:cNvPr>
            <p:cNvSpPr/>
            <p:nvPr/>
          </p:nvSpPr>
          <p:spPr>
            <a:xfrm>
              <a:off x="1194475" y="5197000"/>
              <a:ext cx="5175575" cy="224425"/>
            </a:xfrm>
            <a:custGeom>
              <a:avLst/>
              <a:gdLst/>
              <a:ahLst/>
              <a:cxnLst/>
              <a:rect l="l" t="t" r="r" b="b"/>
              <a:pathLst>
                <a:path w="207023" h="8977" extrusionOk="0">
                  <a:moveTo>
                    <a:pt x="1" y="0"/>
                  </a:moveTo>
                  <a:lnTo>
                    <a:pt x="1" y="8977"/>
                  </a:lnTo>
                  <a:lnTo>
                    <a:pt x="207023" y="8977"/>
                  </a:lnTo>
                  <a:lnTo>
                    <a:pt x="2070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0;p32">
              <a:extLst>
                <a:ext uri="{FF2B5EF4-FFF2-40B4-BE49-F238E27FC236}">
                  <a16:creationId xmlns:a16="http://schemas.microsoft.com/office/drawing/2014/main" id="{0C1FB3EC-20FD-4750-A68F-3E84E0ADBD0E}"/>
                </a:ext>
              </a:extLst>
            </p:cNvPr>
            <p:cNvSpPr/>
            <p:nvPr/>
          </p:nvSpPr>
          <p:spPr>
            <a:xfrm>
              <a:off x="5827075" y="2074650"/>
              <a:ext cx="223150" cy="3234575"/>
            </a:xfrm>
            <a:custGeom>
              <a:avLst/>
              <a:gdLst/>
              <a:ahLst/>
              <a:cxnLst/>
              <a:rect l="l" t="t" r="r" b="b"/>
              <a:pathLst>
                <a:path w="8926" h="129383" extrusionOk="0">
                  <a:moveTo>
                    <a:pt x="0" y="0"/>
                  </a:moveTo>
                  <a:lnTo>
                    <a:pt x="0" y="129383"/>
                  </a:lnTo>
                  <a:lnTo>
                    <a:pt x="8925" y="129383"/>
                  </a:lnTo>
                  <a:lnTo>
                    <a:pt x="892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41;p32">
              <a:extLst>
                <a:ext uri="{FF2B5EF4-FFF2-40B4-BE49-F238E27FC236}">
                  <a16:creationId xmlns:a16="http://schemas.microsoft.com/office/drawing/2014/main" id="{97A33176-9893-4106-AD2D-65FF709168C1}"/>
                </a:ext>
              </a:extLst>
            </p:cNvPr>
            <p:cNvSpPr/>
            <p:nvPr/>
          </p:nvSpPr>
          <p:spPr>
            <a:xfrm>
              <a:off x="3779025" y="3693200"/>
              <a:ext cx="223150" cy="1616025"/>
            </a:xfrm>
            <a:custGeom>
              <a:avLst/>
              <a:gdLst/>
              <a:ahLst/>
              <a:cxnLst/>
              <a:rect l="l" t="t" r="r" b="b"/>
              <a:pathLst>
                <a:path w="8926" h="64641" extrusionOk="0">
                  <a:moveTo>
                    <a:pt x="1" y="1"/>
                  </a:moveTo>
                  <a:lnTo>
                    <a:pt x="1" y="64641"/>
                  </a:lnTo>
                  <a:lnTo>
                    <a:pt x="8926" y="64641"/>
                  </a:lnTo>
                  <a:lnTo>
                    <a:pt x="8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2;p32">
              <a:extLst>
                <a:ext uri="{FF2B5EF4-FFF2-40B4-BE49-F238E27FC236}">
                  <a16:creationId xmlns:a16="http://schemas.microsoft.com/office/drawing/2014/main" id="{82F328BD-9377-46A5-A34B-8E60D98328DA}"/>
                </a:ext>
              </a:extLst>
            </p:cNvPr>
            <p:cNvSpPr/>
            <p:nvPr/>
          </p:nvSpPr>
          <p:spPr>
            <a:xfrm>
              <a:off x="1514325" y="4015625"/>
              <a:ext cx="223150" cy="1293600"/>
            </a:xfrm>
            <a:custGeom>
              <a:avLst/>
              <a:gdLst/>
              <a:ahLst/>
              <a:cxnLst/>
              <a:rect l="l" t="t" r="r" b="b"/>
              <a:pathLst>
                <a:path w="8926" h="51744" extrusionOk="0">
                  <a:moveTo>
                    <a:pt x="1" y="1"/>
                  </a:moveTo>
                  <a:lnTo>
                    <a:pt x="1" y="51744"/>
                  </a:lnTo>
                  <a:lnTo>
                    <a:pt x="8925" y="51744"/>
                  </a:lnTo>
                  <a:lnTo>
                    <a:pt x="89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43;p32">
              <a:extLst>
                <a:ext uri="{FF2B5EF4-FFF2-40B4-BE49-F238E27FC236}">
                  <a16:creationId xmlns:a16="http://schemas.microsoft.com/office/drawing/2014/main" id="{3BFE3F36-BA7A-457B-9915-F711B3A93867}"/>
                </a:ext>
              </a:extLst>
            </p:cNvPr>
            <p:cNvSpPr/>
            <p:nvPr/>
          </p:nvSpPr>
          <p:spPr>
            <a:xfrm>
              <a:off x="2806600" y="3044500"/>
              <a:ext cx="224425" cy="2264725"/>
            </a:xfrm>
            <a:custGeom>
              <a:avLst/>
              <a:gdLst/>
              <a:ahLst/>
              <a:cxnLst/>
              <a:rect l="l" t="t" r="r" b="b"/>
              <a:pathLst>
                <a:path w="8977" h="90589" extrusionOk="0">
                  <a:moveTo>
                    <a:pt x="1" y="0"/>
                  </a:moveTo>
                  <a:lnTo>
                    <a:pt x="1" y="90589"/>
                  </a:lnTo>
                  <a:lnTo>
                    <a:pt x="8977" y="90589"/>
                  </a:lnTo>
                  <a:lnTo>
                    <a:pt x="89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44;p32">
            <a:extLst>
              <a:ext uri="{FF2B5EF4-FFF2-40B4-BE49-F238E27FC236}">
                <a16:creationId xmlns:a16="http://schemas.microsoft.com/office/drawing/2014/main" id="{95919760-1649-46B4-A147-5DA5A36348D8}"/>
              </a:ext>
            </a:extLst>
          </p:cNvPr>
          <p:cNvSpPr/>
          <p:nvPr/>
        </p:nvSpPr>
        <p:spPr>
          <a:xfrm>
            <a:off x="4312933" y="1481694"/>
            <a:ext cx="14898" cy="13072"/>
          </a:xfrm>
          <a:custGeom>
            <a:avLst/>
            <a:gdLst/>
            <a:ahLst/>
            <a:cxnLst/>
            <a:rect l="l" t="t" r="r" b="b"/>
            <a:pathLst>
              <a:path w="9297" h="8157" extrusionOk="0">
                <a:moveTo>
                  <a:pt x="4644" y="0"/>
                </a:moveTo>
                <a:cubicBezTo>
                  <a:pt x="3953" y="0"/>
                  <a:pt x="3253" y="175"/>
                  <a:pt x="2610" y="539"/>
                </a:cubicBezTo>
                <a:cubicBezTo>
                  <a:pt x="653" y="1681"/>
                  <a:pt x="0" y="4160"/>
                  <a:pt x="1109" y="6117"/>
                </a:cubicBezTo>
                <a:cubicBezTo>
                  <a:pt x="1875" y="7431"/>
                  <a:pt x="3244" y="8157"/>
                  <a:pt x="4653" y="8157"/>
                </a:cubicBezTo>
                <a:cubicBezTo>
                  <a:pt x="5344" y="8157"/>
                  <a:pt x="6044" y="7983"/>
                  <a:pt x="6687" y="7618"/>
                </a:cubicBezTo>
                <a:cubicBezTo>
                  <a:pt x="8644" y="6476"/>
                  <a:pt x="9297" y="3997"/>
                  <a:pt x="8188" y="2040"/>
                </a:cubicBezTo>
                <a:cubicBezTo>
                  <a:pt x="7421" y="726"/>
                  <a:pt x="6053" y="0"/>
                  <a:pt x="464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45;p32">
            <a:extLst>
              <a:ext uri="{FF2B5EF4-FFF2-40B4-BE49-F238E27FC236}">
                <a16:creationId xmlns:a16="http://schemas.microsoft.com/office/drawing/2014/main" id="{A3D2748D-37DB-4F20-BEF6-FFED3A91FB15}"/>
              </a:ext>
            </a:extLst>
          </p:cNvPr>
          <p:cNvSpPr/>
          <p:nvPr/>
        </p:nvSpPr>
        <p:spPr>
          <a:xfrm>
            <a:off x="4227622" y="1307076"/>
            <a:ext cx="287086" cy="301998"/>
          </a:xfrm>
          <a:custGeom>
            <a:avLst/>
            <a:gdLst/>
            <a:ahLst/>
            <a:cxnLst/>
            <a:rect l="l" t="t" r="r" b="b"/>
            <a:pathLst>
              <a:path w="179149" h="188454" extrusionOk="0">
                <a:moveTo>
                  <a:pt x="155858" y="39536"/>
                </a:moveTo>
                <a:lnTo>
                  <a:pt x="161469" y="49289"/>
                </a:lnTo>
                <a:lnTo>
                  <a:pt x="156445" y="56922"/>
                </a:lnTo>
                <a:lnTo>
                  <a:pt x="146757" y="40090"/>
                </a:lnTo>
                <a:lnTo>
                  <a:pt x="155858" y="39536"/>
                </a:lnTo>
                <a:close/>
                <a:moveTo>
                  <a:pt x="116584" y="8155"/>
                </a:moveTo>
                <a:cubicBezTo>
                  <a:pt x="117302" y="8188"/>
                  <a:pt x="119030" y="8384"/>
                  <a:pt x="120074" y="10210"/>
                </a:cubicBezTo>
                <a:lnTo>
                  <a:pt x="167504" y="92347"/>
                </a:lnTo>
                <a:cubicBezTo>
                  <a:pt x="169037" y="95022"/>
                  <a:pt x="167177" y="98382"/>
                  <a:pt x="164078" y="98480"/>
                </a:cubicBezTo>
                <a:cubicBezTo>
                  <a:pt x="163524" y="98480"/>
                  <a:pt x="163263" y="98578"/>
                  <a:pt x="161828" y="98839"/>
                </a:cubicBezTo>
                <a:lnTo>
                  <a:pt x="111658" y="11939"/>
                </a:lnTo>
                <a:cubicBezTo>
                  <a:pt x="112735" y="10602"/>
                  <a:pt x="112865" y="10471"/>
                  <a:pt x="113061" y="10113"/>
                </a:cubicBezTo>
                <a:cubicBezTo>
                  <a:pt x="114170" y="8351"/>
                  <a:pt x="115899" y="8155"/>
                  <a:pt x="116584" y="8155"/>
                </a:cubicBezTo>
                <a:close/>
                <a:moveTo>
                  <a:pt x="106243" y="18855"/>
                </a:moveTo>
                <a:lnTo>
                  <a:pt x="153379" y="100502"/>
                </a:lnTo>
                <a:lnTo>
                  <a:pt x="82235" y="114464"/>
                </a:lnTo>
                <a:lnTo>
                  <a:pt x="60608" y="76983"/>
                </a:lnTo>
                <a:lnTo>
                  <a:pt x="106243" y="18855"/>
                </a:lnTo>
                <a:close/>
                <a:moveTo>
                  <a:pt x="78680" y="124576"/>
                </a:moveTo>
                <a:lnTo>
                  <a:pt x="82757" y="131654"/>
                </a:lnTo>
                <a:lnTo>
                  <a:pt x="75679" y="135732"/>
                </a:lnTo>
                <a:lnTo>
                  <a:pt x="71601" y="128653"/>
                </a:lnTo>
                <a:lnTo>
                  <a:pt x="78680" y="124576"/>
                </a:lnTo>
                <a:close/>
                <a:moveTo>
                  <a:pt x="54215" y="82202"/>
                </a:moveTo>
                <a:lnTo>
                  <a:pt x="74602" y="117530"/>
                </a:lnTo>
                <a:lnTo>
                  <a:pt x="42830" y="135862"/>
                </a:lnTo>
                <a:cubicBezTo>
                  <a:pt x="39618" y="137721"/>
                  <a:pt x="36109" y="138603"/>
                  <a:pt x="32647" y="138603"/>
                </a:cubicBezTo>
                <a:cubicBezTo>
                  <a:pt x="25595" y="138603"/>
                  <a:pt x="18736" y="134944"/>
                  <a:pt x="14973" y="128425"/>
                </a:cubicBezTo>
                <a:cubicBezTo>
                  <a:pt x="13179" y="125326"/>
                  <a:pt x="12233" y="121803"/>
                  <a:pt x="12233" y="118247"/>
                </a:cubicBezTo>
                <a:cubicBezTo>
                  <a:pt x="12233" y="110973"/>
                  <a:pt x="16147" y="104188"/>
                  <a:pt x="22443" y="100567"/>
                </a:cubicBezTo>
                <a:lnTo>
                  <a:pt x="54215" y="82202"/>
                </a:lnTo>
                <a:close/>
                <a:moveTo>
                  <a:pt x="64555" y="132731"/>
                </a:moveTo>
                <a:cubicBezTo>
                  <a:pt x="83644" y="165813"/>
                  <a:pt x="84932" y="168058"/>
                  <a:pt x="84937" y="168058"/>
                </a:cubicBezTo>
                <a:cubicBezTo>
                  <a:pt x="84938" y="168058"/>
                  <a:pt x="84907" y="168003"/>
                  <a:pt x="84908" y="168003"/>
                </a:cubicBezTo>
                <a:lnTo>
                  <a:pt x="84908" y="168003"/>
                </a:lnTo>
                <a:cubicBezTo>
                  <a:pt x="84909" y="168003"/>
                  <a:pt x="84918" y="168017"/>
                  <a:pt x="84943" y="168058"/>
                </a:cubicBezTo>
                <a:cubicBezTo>
                  <a:pt x="87193" y="171972"/>
                  <a:pt x="85856" y="176931"/>
                  <a:pt x="81942" y="179214"/>
                </a:cubicBezTo>
                <a:cubicBezTo>
                  <a:pt x="80667" y="179947"/>
                  <a:pt x="79279" y="180292"/>
                  <a:pt x="77909" y="180292"/>
                </a:cubicBezTo>
                <a:cubicBezTo>
                  <a:pt x="75072" y="180292"/>
                  <a:pt x="72314" y="178809"/>
                  <a:pt x="70818" y="176213"/>
                </a:cubicBezTo>
                <a:lnTo>
                  <a:pt x="50431" y="140886"/>
                </a:lnTo>
                <a:lnTo>
                  <a:pt x="64555" y="132731"/>
                </a:lnTo>
                <a:close/>
                <a:moveTo>
                  <a:pt x="116551" y="0"/>
                </a:moveTo>
                <a:cubicBezTo>
                  <a:pt x="112343" y="0"/>
                  <a:pt x="108494" y="2121"/>
                  <a:pt x="106243" y="5644"/>
                </a:cubicBezTo>
                <a:lnTo>
                  <a:pt x="52975" y="73526"/>
                </a:lnTo>
                <a:lnTo>
                  <a:pt x="18366" y="93489"/>
                </a:lnTo>
                <a:cubicBezTo>
                  <a:pt x="4730" y="101350"/>
                  <a:pt x="1" y="118835"/>
                  <a:pt x="7895" y="132502"/>
                </a:cubicBezTo>
                <a:cubicBezTo>
                  <a:pt x="13197" y="141667"/>
                  <a:pt x="22822" y="146756"/>
                  <a:pt x="32683" y="146756"/>
                </a:cubicBezTo>
                <a:cubicBezTo>
                  <a:pt x="36229" y="146756"/>
                  <a:pt x="39805" y="146098"/>
                  <a:pt x="43222" y="144735"/>
                </a:cubicBezTo>
                <a:lnTo>
                  <a:pt x="63740" y="180290"/>
                </a:lnTo>
                <a:cubicBezTo>
                  <a:pt x="66727" y="185474"/>
                  <a:pt x="72227" y="188453"/>
                  <a:pt x="77902" y="188453"/>
                </a:cubicBezTo>
                <a:cubicBezTo>
                  <a:pt x="80656" y="188453"/>
                  <a:pt x="83451" y="187752"/>
                  <a:pt x="86019" y="186260"/>
                </a:cubicBezTo>
                <a:cubicBezTo>
                  <a:pt x="93815" y="181758"/>
                  <a:pt x="96523" y="171777"/>
                  <a:pt x="91989" y="163980"/>
                </a:cubicBezTo>
                <a:lnTo>
                  <a:pt x="79756" y="142778"/>
                </a:lnTo>
                <a:lnTo>
                  <a:pt x="90358" y="136678"/>
                </a:lnTo>
                <a:cubicBezTo>
                  <a:pt x="92315" y="135536"/>
                  <a:pt x="92967" y="133057"/>
                  <a:pt x="91858" y="131100"/>
                </a:cubicBezTo>
                <a:lnTo>
                  <a:pt x="86541" y="121933"/>
                </a:lnTo>
                <a:cubicBezTo>
                  <a:pt x="87193" y="121803"/>
                  <a:pt x="91336" y="120987"/>
                  <a:pt x="164666" y="106602"/>
                </a:cubicBezTo>
                <a:cubicBezTo>
                  <a:pt x="173701" y="106113"/>
                  <a:pt x="179149" y="96196"/>
                  <a:pt x="174549" y="88270"/>
                </a:cubicBezTo>
                <a:lnTo>
                  <a:pt x="161012" y="64816"/>
                </a:lnTo>
                <a:lnTo>
                  <a:pt x="169689" y="51703"/>
                </a:lnTo>
                <a:cubicBezTo>
                  <a:pt x="170537" y="50398"/>
                  <a:pt x="170570" y="48734"/>
                  <a:pt x="169787" y="47397"/>
                </a:cubicBezTo>
                <a:lnTo>
                  <a:pt x="161632" y="33273"/>
                </a:lnTo>
                <a:cubicBezTo>
                  <a:pt x="160924" y="32010"/>
                  <a:pt x="159576" y="31242"/>
                  <a:pt x="158138" y="31242"/>
                </a:cubicBezTo>
                <a:cubicBezTo>
                  <a:pt x="158053" y="31242"/>
                  <a:pt x="157967" y="31245"/>
                  <a:pt x="157881" y="31250"/>
                </a:cubicBezTo>
                <a:lnTo>
                  <a:pt x="142191" y="32196"/>
                </a:lnTo>
                <a:lnTo>
                  <a:pt x="127153" y="6133"/>
                </a:lnTo>
                <a:cubicBezTo>
                  <a:pt x="124967" y="2349"/>
                  <a:pt x="121053" y="66"/>
                  <a:pt x="1167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46;p32">
            <a:extLst>
              <a:ext uri="{FF2B5EF4-FFF2-40B4-BE49-F238E27FC236}">
                <a16:creationId xmlns:a16="http://schemas.microsoft.com/office/drawing/2014/main" id="{96EC6DBF-DD24-4BE0-ADC4-813118FC7974}"/>
              </a:ext>
            </a:extLst>
          </p:cNvPr>
          <p:cNvSpPr/>
          <p:nvPr/>
        </p:nvSpPr>
        <p:spPr>
          <a:xfrm>
            <a:off x="4261129" y="1494763"/>
            <a:ext cx="44069" cy="21371"/>
          </a:xfrm>
          <a:custGeom>
            <a:avLst/>
            <a:gdLst/>
            <a:ahLst/>
            <a:cxnLst/>
            <a:rect l="l" t="t" r="r" b="b"/>
            <a:pathLst>
              <a:path w="27500" h="13336" extrusionOk="0">
                <a:moveTo>
                  <a:pt x="22846" y="0"/>
                </a:moveTo>
                <a:cubicBezTo>
                  <a:pt x="22156" y="0"/>
                  <a:pt x="21456" y="175"/>
                  <a:pt x="20812" y="539"/>
                </a:cubicBezTo>
                <a:lnTo>
                  <a:pt x="13766" y="4617"/>
                </a:lnTo>
                <a:cubicBezTo>
                  <a:pt x="13121" y="4994"/>
                  <a:pt x="12414" y="5171"/>
                  <a:pt x="11718" y="5171"/>
                </a:cubicBezTo>
                <a:cubicBezTo>
                  <a:pt x="10304" y="5171"/>
                  <a:pt x="8932" y="4438"/>
                  <a:pt x="8188" y="3149"/>
                </a:cubicBezTo>
                <a:cubicBezTo>
                  <a:pt x="7422" y="1835"/>
                  <a:pt x="6054" y="1095"/>
                  <a:pt x="4645" y="1095"/>
                </a:cubicBezTo>
                <a:cubicBezTo>
                  <a:pt x="3954" y="1095"/>
                  <a:pt x="3254" y="1273"/>
                  <a:pt x="2610" y="1648"/>
                </a:cubicBezTo>
                <a:cubicBezTo>
                  <a:pt x="653" y="2757"/>
                  <a:pt x="1" y="5269"/>
                  <a:pt x="1110" y="7226"/>
                </a:cubicBezTo>
                <a:cubicBezTo>
                  <a:pt x="3367" y="11127"/>
                  <a:pt x="7495" y="13335"/>
                  <a:pt x="11741" y="13335"/>
                </a:cubicBezTo>
                <a:cubicBezTo>
                  <a:pt x="13815" y="13335"/>
                  <a:pt x="15917" y="12808"/>
                  <a:pt x="17844" y="11695"/>
                </a:cubicBezTo>
                <a:lnTo>
                  <a:pt x="24890" y="7618"/>
                </a:lnTo>
                <a:cubicBezTo>
                  <a:pt x="26847" y="6476"/>
                  <a:pt x="27499" y="3997"/>
                  <a:pt x="26390" y="2040"/>
                </a:cubicBezTo>
                <a:cubicBezTo>
                  <a:pt x="25624" y="726"/>
                  <a:pt x="24255" y="0"/>
                  <a:pt x="228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47;p32">
            <a:extLst>
              <a:ext uri="{FF2B5EF4-FFF2-40B4-BE49-F238E27FC236}">
                <a16:creationId xmlns:a16="http://schemas.microsoft.com/office/drawing/2014/main" id="{41B0F728-C685-4430-8632-347D9C6EE9CD}"/>
              </a:ext>
            </a:extLst>
          </p:cNvPr>
          <p:cNvSpPr/>
          <p:nvPr/>
        </p:nvSpPr>
        <p:spPr>
          <a:xfrm>
            <a:off x="4518314" y="1320247"/>
            <a:ext cx="51334" cy="33353"/>
          </a:xfrm>
          <a:custGeom>
            <a:avLst/>
            <a:gdLst/>
            <a:ahLst/>
            <a:cxnLst/>
            <a:rect l="l" t="t" r="r" b="b"/>
            <a:pathLst>
              <a:path w="32034" h="20813" extrusionOk="0">
                <a:moveTo>
                  <a:pt x="27378" y="1"/>
                </a:moveTo>
                <a:cubicBezTo>
                  <a:pt x="26703" y="1"/>
                  <a:pt x="26016" y="169"/>
                  <a:pt x="25379" y="524"/>
                </a:cubicBezTo>
                <a:lnTo>
                  <a:pt x="2675" y="13147"/>
                </a:lnTo>
                <a:cubicBezTo>
                  <a:pt x="686" y="14257"/>
                  <a:pt x="1" y="16736"/>
                  <a:pt x="1077" y="18693"/>
                </a:cubicBezTo>
                <a:cubicBezTo>
                  <a:pt x="1832" y="20048"/>
                  <a:pt x="3223" y="20813"/>
                  <a:pt x="4651" y="20813"/>
                </a:cubicBezTo>
                <a:cubicBezTo>
                  <a:pt x="5321" y="20813"/>
                  <a:pt x="5998" y="20645"/>
                  <a:pt x="6622" y="20291"/>
                </a:cubicBezTo>
                <a:lnTo>
                  <a:pt x="29358" y="7635"/>
                </a:lnTo>
                <a:cubicBezTo>
                  <a:pt x="31316" y="6558"/>
                  <a:pt x="32033" y="4079"/>
                  <a:pt x="30924" y="2089"/>
                </a:cubicBezTo>
                <a:cubicBezTo>
                  <a:pt x="30192" y="758"/>
                  <a:pt x="28812" y="1"/>
                  <a:pt x="2737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48;p32">
            <a:extLst>
              <a:ext uri="{FF2B5EF4-FFF2-40B4-BE49-F238E27FC236}">
                <a16:creationId xmlns:a16="http://schemas.microsoft.com/office/drawing/2014/main" id="{4CBAAE47-4F13-4544-84C5-F7AF8BDFE6C3}"/>
              </a:ext>
            </a:extLst>
          </p:cNvPr>
          <p:cNvSpPr/>
          <p:nvPr/>
        </p:nvSpPr>
        <p:spPr>
          <a:xfrm>
            <a:off x="4520980" y="1381758"/>
            <a:ext cx="39729" cy="19847"/>
          </a:xfrm>
          <a:custGeom>
            <a:avLst/>
            <a:gdLst/>
            <a:ahLst/>
            <a:cxnLst/>
            <a:rect l="l" t="t" r="r" b="b"/>
            <a:pathLst>
              <a:path w="24792" h="12385" extrusionOk="0">
                <a:moveTo>
                  <a:pt x="4529" y="1"/>
                </a:moveTo>
                <a:cubicBezTo>
                  <a:pt x="2738" y="1"/>
                  <a:pt x="1079" y="1209"/>
                  <a:pt x="587" y="3012"/>
                </a:cubicBezTo>
                <a:cubicBezTo>
                  <a:pt x="0" y="5198"/>
                  <a:pt x="1305" y="7449"/>
                  <a:pt x="3491" y="8036"/>
                </a:cubicBezTo>
                <a:lnTo>
                  <a:pt x="19246" y="12244"/>
                </a:lnTo>
                <a:cubicBezTo>
                  <a:pt x="19601" y="12339"/>
                  <a:pt x="19957" y="12384"/>
                  <a:pt x="20307" y="12384"/>
                </a:cubicBezTo>
                <a:cubicBezTo>
                  <a:pt x="22109" y="12384"/>
                  <a:pt x="23745" y="11176"/>
                  <a:pt x="24237" y="9373"/>
                </a:cubicBezTo>
                <a:cubicBezTo>
                  <a:pt x="24791" y="7188"/>
                  <a:pt x="23519" y="4937"/>
                  <a:pt x="21334" y="4350"/>
                </a:cubicBezTo>
                <a:lnTo>
                  <a:pt x="5578" y="142"/>
                </a:lnTo>
                <a:cubicBezTo>
                  <a:pt x="5228" y="46"/>
                  <a:pt x="4876" y="1"/>
                  <a:pt x="45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49;p32">
            <a:extLst>
              <a:ext uri="{FF2B5EF4-FFF2-40B4-BE49-F238E27FC236}">
                <a16:creationId xmlns:a16="http://schemas.microsoft.com/office/drawing/2014/main" id="{A26BA7B6-6789-406A-98EA-3D4486A066CF}"/>
              </a:ext>
            </a:extLst>
          </p:cNvPr>
          <p:cNvSpPr/>
          <p:nvPr/>
        </p:nvSpPr>
        <p:spPr>
          <a:xfrm>
            <a:off x="4484022" y="1292476"/>
            <a:ext cx="21278" cy="38351"/>
          </a:xfrm>
          <a:custGeom>
            <a:avLst/>
            <a:gdLst/>
            <a:ahLst/>
            <a:cxnLst/>
            <a:rect l="l" t="t" r="r" b="b"/>
            <a:pathLst>
              <a:path w="13278" h="23932" extrusionOk="0">
                <a:moveTo>
                  <a:pt x="8758" y="0"/>
                </a:moveTo>
                <a:cubicBezTo>
                  <a:pt x="6948" y="0"/>
                  <a:pt x="5288" y="1213"/>
                  <a:pt x="4796" y="3044"/>
                </a:cubicBezTo>
                <a:lnTo>
                  <a:pt x="588" y="18800"/>
                </a:lnTo>
                <a:cubicBezTo>
                  <a:pt x="1" y="20952"/>
                  <a:pt x="1306" y="23203"/>
                  <a:pt x="3459" y="23790"/>
                </a:cubicBezTo>
                <a:cubicBezTo>
                  <a:pt x="3813" y="23886"/>
                  <a:pt x="4169" y="23931"/>
                  <a:pt x="4520" y="23931"/>
                </a:cubicBezTo>
                <a:cubicBezTo>
                  <a:pt x="6330" y="23931"/>
                  <a:pt x="7985" y="22718"/>
                  <a:pt x="8449" y="20887"/>
                </a:cubicBezTo>
                <a:lnTo>
                  <a:pt x="12690" y="5132"/>
                </a:lnTo>
                <a:cubicBezTo>
                  <a:pt x="13277" y="2979"/>
                  <a:pt x="11972" y="728"/>
                  <a:pt x="9820" y="141"/>
                </a:cubicBezTo>
                <a:cubicBezTo>
                  <a:pt x="9465" y="46"/>
                  <a:pt x="9109" y="0"/>
                  <a:pt x="875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50;p32">
            <a:extLst>
              <a:ext uri="{FF2B5EF4-FFF2-40B4-BE49-F238E27FC236}">
                <a16:creationId xmlns:a16="http://schemas.microsoft.com/office/drawing/2014/main" id="{F94DEC51-0694-44A7-A4AE-D8668965A67E}"/>
              </a:ext>
            </a:extLst>
          </p:cNvPr>
          <p:cNvSpPr/>
          <p:nvPr/>
        </p:nvSpPr>
        <p:spPr>
          <a:xfrm>
            <a:off x="4675904" y="2411897"/>
            <a:ext cx="39600" cy="306000"/>
          </a:xfrm>
          <a:prstGeom prst="rect">
            <a:avLst/>
          </a:pr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91;p32">
            <a:extLst>
              <a:ext uri="{FF2B5EF4-FFF2-40B4-BE49-F238E27FC236}">
                <a16:creationId xmlns:a16="http://schemas.microsoft.com/office/drawing/2014/main" id="{ED0F9086-58D5-4BF8-95DC-880130E01146}"/>
              </a:ext>
            </a:extLst>
          </p:cNvPr>
          <p:cNvSpPr txBox="1"/>
          <p:nvPr/>
        </p:nvSpPr>
        <p:spPr>
          <a:xfrm>
            <a:off x="3162454" y="3584272"/>
            <a:ext cx="1598100" cy="54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200"/>
              </a:spcAft>
              <a:buNone/>
            </a:pPr>
            <a:endParaRPr sz="1200" dirty="0">
              <a:solidFill>
                <a:srgbClr val="434343"/>
              </a:solidFill>
              <a:latin typeface="Montserrat ExtraBold"/>
              <a:ea typeface="Montserrat ExtraBold"/>
              <a:cs typeface="Montserrat ExtraBold"/>
              <a:sym typeface="Montserrat ExtraBold"/>
            </a:endParaRPr>
          </a:p>
        </p:txBody>
      </p:sp>
      <p:sp>
        <p:nvSpPr>
          <p:cNvPr id="89" name="Google Shape;1191;p32">
            <a:extLst>
              <a:ext uri="{FF2B5EF4-FFF2-40B4-BE49-F238E27FC236}">
                <a16:creationId xmlns:a16="http://schemas.microsoft.com/office/drawing/2014/main" id="{ED0F9086-58D5-4BF8-95DC-880130E01146}"/>
              </a:ext>
            </a:extLst>
          </p:cNvPr>
          <p:cNvSpPr txBox="1"/>
          <p:nvPr/>
        </p:nvSpPr>
        <p:spPr>
          <a:xfrm>
            <a:off x="3035281" y="3550877"/>
            <a:ext cx="1598100" cy="54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200"/>
              </a:spcAft>
              <a:buNone/>
            </a:pPr>
            <a:r>
              <a:rPr lang="en" sz="1200" dirty="0" smtClean="0">
                <a:solidFill>
                  <a:srgbClr val="434343"/>
                </a:solidFill>
                <a:latin typeface="Montserrat ExtraBold"/>
                <a:ea typeface="Montserrat ExtraBold"/>
                <a:cs typeface="Montserrat ExtraBold"/>
                <a:sym typeface="Montserrat ExtraBold"/>
              </a:rPr>
              <a:t>5</a:t>
            </a:r>
            <a:endParaRPr sz="1200" dirty="0">
              <a:solidFill>
                <a:srgbClr val="434343"/>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18187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673849" y="2212468"/>
            <a:ext cx="5756968"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MACHINE LEARNING MODELLING</a:t>
            </a:r>
          </a:p>
          <a:p>
            <a:pPr algn="ctr"/>
            <a:r>
              <a:rPr lang="en-ID" sz="2400" dirty="0" smtClean="0">
                <a:solidFill>
                  <a:schemeClr val="bg1"/>
                </a:solidFill>
                <a:latin typeface="Montserrat Black" panose="020B0604020202020204" charset="0"/>
              </a:rPr>
              <a:t>(CLASSIFICATION)</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24000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D65F38-F9DD-45F6-A8E9-33E2508F90AF}"/>
              </a:ext>
            </a:extLst>
          </p:cNvPr>
          <p:cNvSpPr>
            <a:spLocks noGrp="1"/>
          </p:cNvSpPr>
          <p:nvPr>
            <p:ph type="sldNum" sz="quarter" idx="12"/>
          </p:nvPr>
        </p:nvSpPr>
        <p:spPr/>
        <p:txBody>
          <a:bodyPr/>
          <a:lstStyle/>
          <a:p>
            <a:fld id="{7E230064-03AA-42C3-B92E-042D4A99B5C7}" type="slidenum">
              <a:rPr lang="en-ID" smtClean="0"/>
              <a:t>57</a:t>
            </a:fld>
            <a:endParaRPr lang="en-ID"/>
          </a:p>
        </p:txBody>
      </p:sp>
      <p:sp>
        <p:nvSpPr>
          <p:cNvPr id="5" name="Rectangle 4">
            <a:extLst>
              <a:ext uri="{FF2B5EF4-FFF2-40B4-BE49-F238E27FC236}">
                <a16:creationId xmlns:a16="http://schemas.microsoft.com/office/drawing/2014/main" id="{ABFE00BF-5A66-47E4-A914-DBCE0F3FA01A}"/>
              </a:ext>
            </a:extLst>
          </p:cNvPr>
          <p:cNvSpPr/>
          <p:nvPr/>
        </p:nvSpPr>
        <p:spPr>
          <a:xfrm>
            <a:off x="0" y="0"/>
            <a:ext cx="4754880" cy="5143500"/>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C8FA354B-9387-4F04-8CAF-BCCC27D51A1D}"/>
              </a:ext>
            </a:extLst>
          </p:cNvPr>
          <p:cNvSpPr txBox="1"/>
          <p:nvPr/>
        </p:nvSpPr>
        <p:spPr>
          <a:xfrm>
            <a:off x="1250225" y="1971585"/>
            <a:ext cx="2296633" cy="923330"/>
          </a:xfrm>
          <a:prstGeom prst="rect">
            <a:avLst/>
          </a:prstGeom>
          <a:noFill/>
        </p:spPr>
        <p:txBody>
          <a:bodyPr wrap="square" rtlCol="0">
            <a:spAutoFit/>
          </a:bodyPr>
          <a:lstStyle/>
          <a:p>
            <a:pPr algn="ctr"/>
            <a:r>
              <a:rPr lang="en-US" sz="1800" dirty="0">
                <a:solidFill>
                  <a:schemeClr val="bg1"/>
                </a:solidFill>
                <a:latin typeface="Montserrat Black" panose="020B0604020202020204" charset="0"/>
              </a:rPr>
              <a:t>Residences Classification Modelling Steps </a:t>
            </a:r>
            <a:endParaRPr lang="en-ID" sz="1800" dirty="0">
              <a:solidFill>
                <a:schemeClr val="bg1"/>
              </a:solidFill>
              <a:latin typeface="Montserrat Black" panose="020B0604020202020204" charset="0"/>
            </a:endParaRPr>
          </a:p>
        </p:txBody>
      </p:sp>
      <p:sp>
        <p:nvSpPr>
          <p:cNvPr id="7" name="Google Shape;1159;p30">
            <a:extLst>
              <a:ext uri="{FF2B5EF4-FFF2-40B4-BE49-F238E27FC236}">
                <a16:creationId xmlns:a16="http://schemas.microsoft.com/office/drawing/2014/main" id="{45A2CA0D-9CB8-4684-BD95-D1035D3E4C4D}"/>
              </a:ext>
            </a:extLst>
          </p:cNvPr>
          <p:cNvSpPr txBox="1"/>
          <p:nvPr/>
        </p:nvSpPr>
        <p:spPr>
          <a:xfrm>
            <a:off x="6245781" y="289160"/>
            <a:ext cx="1826164" cy="31601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Feature Selection</a:t>
            </a:r>
            <a:endParaRPr sz="1050" dirty="0">
              <a:solidFill>
                <a:srgbClr val="434343"/>
              </a:solidFill>
              <a:latin typeface="EB Garamond"/>
              <a:ea typeface="EB Garamond"/>
              <a:cs typeface="EB Garamond"/>
              <a:sym typeface="EB Garamond"/>
            </a:endParaRPr>
          </a:p>
        </p:txBody>
      </p:sp>
      <p:sp>
        <p:nvSpPr>
          <p:cNvPr id="8" name="Google Shape;1160;p30">
            <a:extLst>
              <a:ext uri="{FF2B5EF4-FFF2-40B4-BE49-F238E27FC236}">
                <a16:creationId xmlns:a16="http://schemas.microsoft.com/office/drawing/2014/main" id="{ACEF46B2-E1AB-4F88-A9BD-1B366D3818E2}"/>
              </a:ext>
            </a:extLst>
          </p:cNvPr>
          <p:cNvSpPr txBox="1"/>
          <p:nvPr/>
        </p:nvSpPr>
        <p:spPr>
          <a:xfrm>
            <a:off x="6208045" y="924537"/>
            <a:ext cx="2085746" cy="489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dirty="0">
                <a:solidFill>
                  <a:srgbClr val="434343"/>
                </a:solidFill>
                <a:latin typeface="Montserrat ExtraBold"/>
                <a:ea typeface="Montserrat ExtraBold"/>
                <a:cs typeface="Montserrat ExtraBold"/>
                <a:sym typeface="Montserrat ExtraBold"/>
              </a:rPr>
              <a:t>Encoding</a:t>
            </a:r>
          </a:p>
          <a:p>
            <a:pPr marL="0" marR="0" lvl="0" indent="0" algn="l" rtl="0">
              <a:lnSpc>
                <a:spcPct val="100000"/>
              </a:lnSpc>
              <a:spcBef>
                <a:spcPts val="0"/>
              </a:spcBef>
              <a:spcAft>
                <a:spcPts val="0"/>
              </a:spcAft>
              <a:buNone/>
            </a:pPr>
            <a:r>
              <a:rPr lang="en-US" sz="1200" dirty="0">
                <a:solidFill>
                  <a:srgbClr val="434343"/>
                </a:solidFill>
                <a:latin typeface="EB Garamond"/>
                <a:ea typeface="EB Garamond"/>
                <a:cs typeface="EB Garamond"/>
                <a:sym typeface="EB Garamond"/>
              </a:rPr>
              <a:t>Encoding categorical </a:t>
            </a:r>
            <a:r>
              <a:rPr lang="en-US" sz="1200" dirty="0" smtClean="0">
                <a:solidFill>
                  <a:srgbClr val="434343"/>
                </a:solidFill>
                <a:latin typeface="EB Garamond"/>
                <a:ea typeface="EB Garamond"/>
                <a:cs typeface="EB Garamond"/>
                <a:sym typeface="EB Garamond"/>
              </a:rPr>
              <a:t>features</a:t>
            </a:r>
            <a:endParaRPr lang="en-US" sz="1200" dirty="0">
              <a:solidFill>
                <a:srgbClr val="434343"/>
              </a:solidFill>
              <a:latin typeface="EB Garamond"/>
              <a:ea typeface="EB Garamond"/>
              <a:cs typeface="EB Garamond"/>
              <a:sym typeface="EB Garamond"/>
            </a:endParaRPr>
          </a:p>
        </p:txBody>
      </p:sp>
      <p:sp>
        <p:nvSpPr>
          <p:cNvPr id="9" name="Google Shape;1161;p30">
            <a:extLst>
              <a:ext uri="{FF2B5EF4-FFF2-40B4-BE49-F238E27FC236}">
                <a16:creationId xmlns:a16="http://schemas.microsoft.com/office/drawing/2014/main" id="{41FFB279-2F7A-417F-BA75-7D0602147BE3}"/>
              </a:ext>
            </a:extLst>
          </p:cNvPr>
          <p:cNvSpPr/>
          <p:nvPr/>
        </p:nvSpPr>
        <p:spPr>
          <a:xfrm>
            <a:off x="5398377" y="65287"/>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2;p30">
            <a:extLst>
              <a:ext uri="{FF2B5EF4-FFF2-40B4-BE49-F238E27FC236}">
                <a16:creationId xmlns:a16="http://schemas.microsoft.com/office/drawing/2014/main" id="{77515C43-DD81-4E85-B42F-0AB6147ADE43}"/>
              </a:ext>
            </a:extLst>
          </p:cNvPr>
          <p:cNvSpPr/>
          <p:nvPr/>
        </p:nvSpPr>
        <p:spPr>
          <a:xfrm>
            <a:off x="5398377" y="854787"/>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3;p30">
            <a:extLst>
              <a:ext uri="{FF2B5EF4-FFF2-40B4-BE49-F238E27FC236}">
                <a16:creationId xmlns:a16="http://schemas.microsoft.com/office/drawing/2014/main" id="{F6D8CDCD-D970-4791-903F-03BE8FAB5F30}"/>
              </a:ext>
            </a:extLst>
          </p:cNvPr>
          <p:cNvSpPr txBox="1"/>
          <p:nvPr/>
        </p:nvSpPr>
        <p:spPr>
          <a:xfrm>
            <a:off x="5568027" y="296687"/>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01</a:t>
            </a:r>
            <a:endParaRPr sz="900" dirty="0">
              <a:solidFill>
                <a:srgbClr val="434343"/>
              </a:solidFill>
              <a:latin typeface="EB Garamond"/>
              <a:ea typeface="EB Garamond"/>
              <a:cs typeface="EB Garamond"/>
              <a:sym typeface="EB Garamond"/>
            </a:endParaRPr>
          </a:p>
        </p:txBody>
      </p:sp>
      <p:sp>
        <p:nvSpPr>
          <p:cNvPr id="12" name="Google Shape;1164;p30">
            <a:extLst>
              <a:ext uri="{FF2B5EF4-FFF2-40B4-BE49-F238E27FC236}">
                <a16:creationId xmlns:a16="http://schemas.microsoft.com/office/drawing/2014/main" id="{C98ACBFF-C924-42BF-90B8-361812C49995}"/>
              </a:ext>
            </a:extLst>
          </p:cNvPr>
          <p:cNvSpPr txBox="1"/>
          <p:nvPr/>
        </p:nvSpPr>
        <p:spPr>
          <a:xfrm>
            <a:off x="5568027" y="1074987"/>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02</a:t>
            </a:r>
            <a:endParaRPr sz="900">
              <a:solidFill>
                <a:srgbClr val="434343"/>
              </a:solidFill>
              <a:latin typeface="EB Garamond"/>
              <a:ea typeface="EB Garamond"/>
              <a:cs typeface="EB Garamond"/>
              <a:sym typeface="EB Garamond"/>
            </a:endParaRPr>
          </a:p>
        </p:txBody>
      </p:sp>
      <p:cxnSp>
        <p:nvCxnSpPr>
          <p:cNvPr id="13" name="Google Shape;1166;p30">
            <a:extLst>
              <a:ext uri="{FF2B5EF4-FFF2-40B4-BE49-F238E27FC236}">
                <a16:creationId xmlns:a16="http://schemas.microsoft.com/office/drawing/2014/main" id="{C5AF72E0-F00F-4B13-8939-C826CAD4262F}"/>
              </a:ext>
            </a:extLst>
          </p:cNvPr>
          <p:cNvCxnSpPr/>
          <p:nvPr/>
        </p:nvCxnSpPr>
        <p:spPr>
          <a:xfrm rot="10800000">
            <a:off x="5213877" y="375287"/>
            <a:ext cx="0" cy="798300"/>
          </a:xfrm>
          <a:prstGeom prst="straightConnector1">
            <a:avLst/>
          </a:prstGeom>
          <a:noFill/>
          <a:ln w="28575" cap="flat" cmpd="sng">
            <a:solidFill>
              <a:srgbClr val="9AD7D2"/>
            </a:solidFill>
            <a:prstDash val="solid"/>
            <a:round/>
            <a:headEnd type="oval" w="med" len="med"/>
            <a:tailEnd type="oval" w="med" len="med"/>
          </a:ln>
        </p:spPr>
      </p:cxnSp>
      <p:cxnSp>
        <p:nvCxnSpPr>
          <p:cNvPr id="14" name="Google Shape;1167;p30">
            <a:extLst>
              <a:ext uri="{FF2B5EF4-FFF2-40B4-BE49-F238E27FC236}">
                <a16:creationId xmlns:a16="http://schemas.microsoft.com/office/drawing/2014/main" id="{3FEAA2B1-553E-4EB5-B610-01931523ABC0}"/>
              </a:ext>
            </a:extLst>
          </p:cNvPr>
          <p:cNvCxnSpPr/>
          <p:nvPr/>
        </p:nvCxnSpPr>
        <p:spPr>
          <a:xfrm rot="10800000">
            <a:off x="5213877" y="1992148"/>
            <a:ext cx="0" cy="798300"/>
          </a:xfrm>
          <a:prstGeom prst="straightConnector1">
            <a:avLst/>
          </a:prstGeom>
          <a:noFill/>
          <a:ln w="28575" cap="flat" cmpd="sng">
            <a:solidFill>
              <a:srgbClr val="9AD7D2"/>
            </a:solidFill>
            <a:prstDash val="solid"/>
            <a:round/>
            <a:headEnd type="oval" w="med" len="med"/>
            <a:tailEnd type="oval" w="med" len="med"/>
          </a:ln>
        </p:spPr>
      </p:cxnSp>
      <p:sp>
        <p:nvSpPr>
          <p:cNvPr id="15" name="Google Shape;1168;p30">
            <a:extLst>
              <a:ext uri="{FF2B5EF4-FFF2-40B4-BE49-F238E27FC236}">
                <a16:creationId xmlns:a16="http://schemas.microsoft.com/office/drawing/2014/main" id="{144C9B60-8980-471B-BFEF-4387B20B6697}"/>
              </a:ext>
            </a:extLst>
          </p:cNvPr>
          <p:cNvSpPr txBox="1"/>
          <p:nvPr/>
        </p:nvSpPr>
        <p:spPr>
          <a:xfrm>
            <a:off x="6217425" y="1767773"/>
            <a:ext cx="1854519" cy="489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Training and Evaluating Model</a:t>
            </a:r>
            <a:endParaRPr dirty="0">
              <a:solidFill>
                <a:srgbClr val="434343"/>
              </a:solidFill>
              <a:latin typeface="Montserrat ExtraBold"/>
              <a:ea typeface="Montserrat ExtraBold"/>
              <a:cs typeface="Montserrat ExtraBold"/>
              <a:sym typeface="Montserrat ExtraBold"/>
            </a:endParaRPr>
          </a:p>
        </p:txBody>
      </p:sp>
      <p:sp>
        <p:nvSpPr>
          <p:cNvPr id="16" name="Google Shape;1169;p30">
            <a:extLst>
              <a:ext uri="{FF2B5EF4-FFF2-40B4-BE49-F238E27FC236}">
                <a16:creationId xmlns:a16="http://schemas.microsoft.com/office/drawing/2014/main" id="{0A2C8A9A-72ED-430C-88F9-8F6D65084CD5}"/>
              </a:ext>
            </a:extLst>
          </p:cNvPr>
          <p:cNvSpPr txBox="1"/>
          <p:nvPr/>
        </p:nvSpPr>
        <p:spPr>
          <a:xfrm>
            <a:off x="6187446" y="2630819"/>
            <a:ext cx="1980221" cy="341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Feature Engineering</a:t>
            </a:r>
            <a:endParaRPr dirty="0">
              <a:solidFill>
                <a:srgbClr val="434343"/>
              </a:solidFill>
              <a:latin typeface="Montserrat ExtraBold"/>
              <a:ea typeface="Montserrat ExtraBold"/>
              <a:cs typeface="Montserrat ExtraBold"/>
              <a:sym typeface="Montserrat ExtraBold"/>
            </a:endParaRPr>
          </a:p>
        </p:txBody>
      </p:sp>
      <p:sp>
        <p:nvSpPr>
          <p:cNvPr id="17" name="Google Shape;1170;p30">
            <a:extLst>
              <a:ext uri="{FF2B5EF4-FFF2-40B4-BE49-F238E27FC236}">
                <a16:creationId xmlns:a16="http://schemas.microsoft.com/office/drawing/2014/main" id="{1153D28B-319C-4761-AA7E-AEA2C8F3D595}"/>
              </a:ext>
            </a:extLst>
          </p:cNvPr>
          <p:cNvSpPr/>
          <p:nvPr/>
        </p:nvSpPr>
        <p:spPr>
          <a:xfrm>
            <a:off x="5398377" y="1682148"/>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1;p30">
            <a:extLst>
              <a:ext uri="{FF2B5EF4-FFF2-40B4-BE49-F238E27FC236}">
                <a16:creationId xmlns:a16="http://schemas.microsoft.com/office/drawing/2014/main" id="{D8616886-994F-4031-92DE-B051E311CEAE}"/>
              </a:ext>
            </a:extLst>
          </p:cNvPr>
          <p:cNvSpPr txBox="1"/>
          <p:nvPr/>
        </p:nvSpPr>
        <p:spPr>
          <a:xfrm>
            <a:off x="5568027" y="1919136"/>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03</a:t>
            </a:r>
            <a:endParaRPr sz="900">
              <a:solidFill>
                <a:srgbClr val="434343"/>
              </a:solidFill>
              <a:latin typeface="EB Garamond"/>
              <a:ea typeface="EB Garamond"/>
              <a:cs typeface="EB Garamond"/>
              <a:sym typeface="EB Garamond"/>
            </a:endParaRPr>
          </a:p>
        </p:txBody>
      </p:sp>
      <p:sp>
        <p:nvSpPr>
          <p:cNvPr id="19" name="Google Shape;1172;p30">
            <a:extLst>
              <a:ext uri="{FF2B5EF4-FFF2-40B4-BE49-F238E27FC236}">
                <a16:creationId xmlns:a16="http://schemas.microsoft.com/office/drawing/2014/main" id="{33D25E93-A4D2-42D2-9F68-7F610BEDFA76}"/>
              </a:ext>
            </a:extLst>
          </p:cNvPr>
          <p:cNvSpPr/>
          <p:nvPr/>
        </p:nvSpPr>
        <p:spPr>
          <a:xfrm>
            <a:off x="5398377" y="2471648"/>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3;p30">
            <a:extLst>
              <a:ext uri="{FF2B5EF4-FFF2-40B4-BE49-F238E27FC236}">
                <a16:creationId xmlns:a16="http://schemas.microsoft.com/office/drawing/2014/main" id="{A4A9E079-1255-43BA-85C6-A09B778963DE}"/>
              </a:ext>
            </a:extLst>
          </p:cNvPr>
          <p:cNvSpPr txBox="1"/>
          <p:nvPr/>
        </p:nvSpPr>
        <p:spPr>
          <a:xfrm>
            <a:off x="5568027" y="2699711"/>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04</a:t>
            </a:r>
            <a:endParaRPr sz="900">
              <a:solidFill>
                <a:srgbClr val="434343"/>
              </a:solidFill>
              <a:latin typeface="EB Garamond"/>
              <a:ea typeface="EB Garamond"/>
              <a:cs typeface="EB Garamond"/>
              <a:sym typeface="EB Garamond"/>
            </a:endParaRPr>
          </a:p>
        </p:txBody>
      </p:sp>
      <p:cxnSp>
        <p:nvCxnSpPr>
          <p:cNvPr id="21" name="Google Shape;1167;p30">
            <a:extLst>
              <a:ext uri="{FF2B5EF4-FFF2-40B4-BE49-F238E27FC236}">
                <a16:creationId xmlns:a16="http://schemas.microsoft.com/office/drawing/2014/main" id="{9D4F487F-0BFC-4B0C-80D0-A544C9144073}"/>
              </a:ext>
            </a:extLst>
          </p:cNvPr>
          <p:cNvCxnSpPr/>
          <p:nvPr/>
        </p:nvCxnSpPr>
        <p:spPr>
          <a:xfrm rot="10800000">
            <a:off x="5204496" y="3663861"/>
            <a:ext cx="0" cy="798300"/>
          </a:xfrm>
          <a:prstGeom prst="straightConnector1">
            <a:avLst/>
          </a:prstGeom>
          <a:noFill/>
          <a:ln w="28575" cap="flat" cmpd="sng">
            <a:solidFill>
              <a:srgbClr val="9AD7D2"/>
            </a:solidFill>
            <a:prstDash val="solid"/>
            <a:round/>
            <a:headEnd type="oval" w="med" len="med"/>
            <a:tailEnd type="oval" w="med" len="med"/>
          </a:ln>
        </p:spPr>
      </p:cxnSp>
      <p:sp>
        <p:nvSpPr>
          <p:cNvPr id="22" name="Google Shape;1168;p30">
            <a:extLst>
              <a:ext uri="{FF2B5EF4-FFF2-40B4-BE49-F238E27FC236}">
                <a16:creationId xmlns:a16="http://schemas.microsoft.com/office/drawing/2014/main" id="{7FA6504F-CE9C-45DD-B7D1-19032CC5DF84}"/>
              </a:ext>
            </a:extLst>
          </p:cNvPr>
          <p:cNvSpPr txBox="1"/>
          <p:nvPr/>
        </p:nvSpPr>
        <p:spPr>
          <a:xfrm>
            <a:off x="6208044" y="3439486"/>
            <a:ext cx="1863899" cy="4893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Hyperparameter &amp; Fine Tuning</a:t>
            </a:r>
            <a:endParaRPr dirty="0">
              <a:solidFill>
                <a:srgbClr val="434343"/>
              </a:solidFill>
              <a:latin typeface="Montserrat ExtraBold"/>
              <a:ea typeface="Montserrat ExtraBold"/>
              <a:cs typeface="Montserrat ExtraBold"/>
              <a:sym typeface="Montserrat ExtraBold"/>
            </a:endParaRPr>
          </a:p>
        </p:txBody>
      </p:sp>
      <p:sp>
        <p:nvSpPr>
          <p:cNvPr id="23" name="Google Shape;1169;p30">
            <a:extLst>
              <a:ext uri="{FF2B5EF4-FFF2-40B4-BE49-F238E27FC236}">
                <a16:creationId xmlns:a16="http://schemas.microsoft.com/office/drawing/2014/main" id="{021265C3-9025-44EF-8136-2006B711ED1E}"/>
              </a:ext>
            </a:extLst>
          </p:cNvPr>
          <p:cNvSpPr txBox="1"/>
          <p:nvPr/>
        </p:nvSpPr>
        <p:spPr>
          <a:xfrm>
            <a:off x="6245040" y="4339015"/>
            <a:ext cx="1789906" cy="341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dirty="0">
                <a:solidFill>
                  <a:srgbClr val="434343"/>
                </a:solidFill>
                <a:latin typeface="Montserrat ExtraBold"/>
                <a:ea typeface="Montserrat ExtraBold"/>
                <a:cs typeface="Montserrat ExtraBold"/>
                <a:sym typeface="Montserrat ExtraBold"/>
              </a:rPr>
              <a:t>Evaluating Model</a:t>
            </a:r>
            <a:endParaRPr dirty="0">
              <a:solidFill>
                <a:srgbClr val="434343"/>
              </a:solidFill>
              <a:latin typeface="Montserrat ExtraBold"/>
              <a:ea typeface="Montserrat ExtraBold"/>
              <a:cs typeface="Montserrat ExtraBold"/>
              <a:sym typeface="Montserrat ExtraBold"/>
            </a:endParaRPr>
          </a:p>
        </p:txBody>
      </p:sp>
      <p:sp>
        <p:nvSpPr>
          <p:cNvPr id="24" name="Google Shape;1170;p30">
            <a:extLst>
              <a:ext uri="{FF2B5EF4-FFF2-40B4-BE49-F238E27FC236}">
                <a16:creationId xmlns:a16="http://schemas.microsoft.com/office/drawing/2014/main" id="{27E06A69-0FD7-40B6-89FF-CCF9C1C9B425}"/>
              </a:ext>
            </a:extLst>
          </p:cNvPr>
          <p:cNvSpPr/>
          <p:nvPr/>
        </p:nvSpPr>
        <p:spPr>
          <a:xfrm>
            <a:off x="5388996" y="335386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1;p30">
            <a:extLst>
              <a:ext uri="{FF2B5EF4-FFF2-40B4-BE49-F238E27FC236}">
                <a16:creationId xmlns:a16="http://schemas.microsoft.com/office/drawing/2014/main" id="{3AC861E1-EA49-412F-85B7-61122C73F5E1}"/>
              </a:ext>
            </a:extLst>
          </p:cNvPr>
          <p:cNvSpPr txBox="1"/>
          <p:nvPr/>
        </p:nvSpPr>
        <p:spPr>
          <a:xfrm>
            <a:off x="5558646" y="3590849"/>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05</a:t>
            </a:r>
            <a:endParaRPr sz="900" dirty="0">
              <a:solidFill>
                <a:srgbClr val="434343"/>
              </a:solidFill>
              <a:latin typeface="EB Garamond"/>
              <a:ea typeface="EB Garamond"/>
              <a:cs typeface="EB Garamond"/>
              <a:sym typeface="EB Garamond"/>
            </a:endParaRPr>
          </a:p>
        </p:txBody>
      </p:sp>
      <p:sp>
        <p:nvSpPr>
          <p:cNvPr id="26" name="Google Shape;1172;p30">
            <a:extLst>
              <a:ext uri="{FF2B5EF4-FFF2-40B4-BE49-F238E27FC236}">
                <a16:creationId xmlns:a16="http://schemas.microsoft.com/office/drawing/2014/main" id="{83EB8C60-9613-4505-93FE-5390D18C23E1}"/>
              </a:ext>
            </a:extLst>
          </p:cNvPr>
          <p:cNvSpPr/>
          <p:nvPr/>
        </p:nvSpPr>
        <p:spPr>
          <a:xfrm>
            <a:off x="5388996" y="414336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3;p30">
            <a:extLst>
              <a:ext uri="{FF2B5EF4-FFF2-40B4-BE49-F238E27FC236}">
                <a16:creationId xmlns:a16="http://schemas.microsoft.com/office/drawing/2014/main" id="{76B9CB8B-E131-4828-AD94-27A7BFB9DDAF}"/>
              </a:ext>
            </a:extLst>
          </p:cNvPr>
          <p:cNvSpPr txBox="1"/>
          <p:nvPr/>
        </p:nvSpPr>
        <p:spPr>
          <a:xfrm>
            <a:off x="5558646" y="4371424"/>
            <a:ext cx="289500" cy="1929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06</a:t>
            </a:r>
            <a:endParaRPr sz="900" dirty="0">
              <a:solidFill>
                <a:srgbClr val="434343"/>
              </a:solidFill>
              <a:latin typeface="EB Garamond"/>
              <a:ea typeface="EB Garamond"/>
              <a:cs typeface="EB Garamond"/>
              <a:sym typeface="EB Garamond"/>
            </a:endParaRPr>
          </a:p>
        </p:txBody>
      </p:sp>
    </p:spTree>
    <p:extLst>
      <p:ext uri="{BB962C8B-B14F-4D97-AF65-F5344CB8AC3E}">
        <p14:creationId xmlns:p14="http://schemas.microsoft.com/office/powerpoint/2010/main" val="403398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DC31AD-0EF4-437D-B08B-568FCCABEFF8}"/>
              </a:ext>
            </a:extLst>
          </p:cNvPr>
          <p:cNvSpPr>
            <a:spLocks noGrp="1"/>
          </p:cNvSpPr>
          <p:nvPr>
            <p:ph type="sldNum" sz="quarter" idx="12"/>
          </p:nvPr>
        </p:nvSpPr>
        <p:spPr/>
        <p:txBody>
          <a:bodyPr/>
          <a:lstStyle/>
          <a:p>
            <a:endParaRPr lang="en-ID" dirty="0"/>
          </a:p>
        </p:txBody>
      </p:sp>
      <p:sp>
        <p:nvSpPr>
          <p:cNvPr id="5" name="Rectangle 4">
            <a:extLst>
              <a:ext uri="{FF2B5EF4-FFF2-40B4-BE49-F238E27FC236}">
                <a16:creationId xmlns:a16="http://schemas.microsoft.com/office/drawing/2014/main" id="{B6B06600-B00F-4CAC-B423-5C65943EEB1C}"/>
              </a:ext>
            </a:extLst>
          </p:cNvPr>
          <p:cNvSpPr/>
          <p:nvPr/>
        </p:nvSpPr>
        <p:spPr>
          <a:xfrm>
            <a:off x="0" y="4846320"/>
            <a:ext cx="9144000" cy="297179"/>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8007C174-0CE5-4493-9ABB-5D675593C1F9}"/>
              </a:ext>
            </a:extLst>
          </p:cNvPr>
          <p:cNvSpPr txBox="1"/>
          <p:nvPr/>
        </p:nvSpPr>
        <p:spPr>
          <a:xfrm>
            <a:off x="390665" y="604327"/>
            <a:ext cx="3222122" cy="1415772"/>
          </a:xfrm>
          <a:prstGeom prst="rect">
            <a:avLst/>
          </a:prstGeom>
          <a:solidFill>
            <a:srgbClr val="FFCB64"/>
          </a:solid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Multiclass Classification:</a:t>
            </a:r>
          </a:p>
          <a:p>
            <a:pPr marL="171450" indent="-171450">
              <a:buFont typeface="Arial" panose="020B0604020202020204" pitchFamily="34" charset="0"/>
              <a:buChar char="•"/>
            </a:pPr>
            <a:r>
              <a:rPr lang="en-US" b="1" dirty="0">
                <a:latin typeface="Montserrat Black" panose="020B0604020202020204" charset="0"/>
                <a:ea typeface="EB Garamond" panose="00000500000000000000" pitchFamily="2" charset="0"/>
                <a:cs typeface="Segoe UI" panose="020B0502040204020203" pitchFamily="34" charset="0"/>
              </a:rPr>
              <a:t>SEGMENT 1 -&gt; LOW</a:t>
            </a:r>
          </a:p>
          <a:p>
            <a:pPr marL="171450" indent="-171450">
              <a:buFont typeface="Arial" panose="020B0604020202020204" pitchFamily="34" charset="0"/>
              <a:buChar char="•"/>
            </a:pPr>
            <a:r>
              <a:rPr lang="en-US" b="1" dirty="0">
                <a:latin typeface="Montserrat Black" panose="020B0604020202020204" charset="0"/>
                <a:ea typeface="EB Garamond" panose="00000500000000000000" pitchFamily="2" charset="0"/>
                <a:cs typeface="Segoe UI" panose="020B0502040204020203" pitchFamily="34" charset="0"/>
              </a:rPr>
              <a:t>SEGMENT 2 -&gt; LOWER MIDDLE</a:t>
            </a:r>
          </a:p>
          <a:p>
            <a:pPr marL="171450" indent="-171450">
              <a:buFont typeface="Arial" panose="020B0604020202020204" pitchFamily="34" charset="0"/>
              <a:buChar char="•"/>
            </a:pPr>
            <a:r>
              <a:rPr lang="en-US" b="1" dirty="0">
                <a:latin typeface="Montserrat Black" panose="020B0604020202020204" charset="0"/>
                <a:ea typeface="EB Garamond" panose="00000500000000000000" pitchFamily="2" charset="0"/>
                <a:cs typeface="Segoe UI" panose="020B0502040204020203" pitchFamily="34" charset="0"/>
              </a:rPr>
              <a:t>SEGMENT 3 -&gt; MIDDLE</a:t>
            </a:r>
          </a:p>
          <a:p>
            <a:pPr marL="171450" indent="-171450">
              <a:buFont typeface="Arial" panose="020B0604020202020204" pitchFamily="34" charset="0"/>
              <a:buChar char="•"/>
            </a:pPr>
            <a:r>
              <a:rPr lang="en-US" b="1" dirty="0">
                <a:latin typeface="Montserrat Black" panose="020B0604020202020204" charset="0"/>
                <a:ea typeface="EB Garamond" panose="00000500000000000000" pitchFamily="2" charset="0"/>
                <a:cs typeface="Segoe UI" panose="020B0502040204020203" pitchFamily="34" charset="0"/>
              </a:rPr>
              <a:t>SEGMENT 4 -&gt; UPPER MIDDLE</a:t>
            </a:r>
          </a:p>
          <a:p>
            <a:pPr marL="171450" indent="-171450">
              <a:buFont typeface="Arial" panose="020B0604020202020204" pitchFamily="34" charset="0"/>
              <a:buChar char="•"/>
            </a:pPr>
            <a:r>
              <a:rPr lang="en-US" b="1" dirty="0">
                <a:latin typeface="Montserrat Black" panose="020B0604020202020204" charset="0"/>
                <a:ea typeface="EB Garamond" panose="00000500000000000000" pitchFamily="2" charset="0"/>
                <a:cs typeface="Segoe UI" panose="020B0502040204020203" pitchFamily="34" charset="0"/>
              </a:rPr>
              <a:t>SEGMENT 5 -&gt; </a:t>
            </a:r>
            <a:r>
              <a:rPr lang="en-US" b="1" dirty="0" smtClean="0">
                <a:latin typeface="Montserrat Black" panose="020B0604020202020204" charset="0"/>
                <a:ea typeface="EB Garamond" panose="00000500000000000000" pitchFamily="2" charset="0"/>
                <a:cs typeface="Segoe UI" panose="020B0502040204020203" pitchFamily="34" charset="0"/>
              </a:rPr>
              <a:t>TOP</a:t>
            </a:r>
            <a:endParaRPr lang="en-US" b="1" dirty="0">
              <a:latin typeface="Montserrat Black" panose="020B0604020202020204" charset="0"/>
              <a:ea typeface="EB Garamond" panose="00000500000000000000" pitchFamily="2" charset="0"/>
              <a:cs typeface="Segoe UI" panose="020B0502040204020203" pitchFamily="34" charset="0"/>
            </a:endParaRPr>
          </a:p>
        </p:txBody>
      </p:sp>
      <p:cxnSp>
        <p:nvCxnSpPr>
          <p:cNvPr id="7" name="Google Shape;1167;p30">
            <a:extLst>
              <a:ext uri="{FF2B5EF4-FFF2-40B4-BE49-F238E27FC236}">
                <a16:creationId xmlns:a16="http://schemas.microsoft.com/office/drawing/2014/main" id="{84F32002-B994-416E-909A-F005AC92E0D8}"/>
              </a:ext>
            </a:extLst>
          </p:cNvPr>
          <p:cNvCxnSpPr>
            <a:cxnSpLocks/>
          </p:cNvCxnSpPr>
          <p:nvPr/>
        </p:nvCxnSpPr>
        <p:spPr>
          <a:xfrm flipH="1">
            <a:off x="3788625" y="1222081"/>
            <a:ext cx="1566749" cy="0"/>
          </a:xfrm>
          <a:prstGeom prst="straightConnector1">
            <a:avLst/>
          </a:prstGeom>
          <a:noFill/>
          <a:ln w="28575" cap="flat" cmpd="sng">
            <a:solidFill>
              <a:srgbClr val="9AD7D2"/>
            </a:solidFill>
            <a:prstDash val="solid"/>
            <a:round/>
            <a:headEnd type="oval" w="med" len="med"/>
            <a:tailEnd type="oval" w="med" len="med"/>
          </a:ln>
        </p:spPr>
      </p:cxnSp>
      <p:sp>
        <p:nvSpPr>
          <p:cNvPr id="12" name="TextBox 11">
            <a:extLst>
              <a:ext uri="{FF2B5EF4-FFF2-40B4-BE49-F238E27FC236}">
                <a16:creationId xmlns:a16="http://schemas.microsoft.com/office/drawing/2014/main" id="{E46056C2-6A4B-49DF-945F-4D04F238A000}"/>
              </a:ext>
            </a:extLst>
          </p:cNvPr>
          <p:cNvSpPr txBox="1"/>
          <p:nvPr/>
        </p:nvSpPr>
        <p:spPr>
          <a:xfrm>
            <a:off x="579051" y="3054232"/>
            <a:ext cx="5004733" cy="1323439"/>
          </a:xfrm>
          <a:prstGeom prst="rect">
            <a:avLst/>
          </a:prstGeom>
          <a:noFill/>
        </p:spPr>
        <p:txBody>
          <a:bodyPr wrap="square">
            <a:spAutoFit/>
          </a:bodyPr>
          <a:lstStyle/>
          <a:p>
            <a:r>
              <a:rPr lang="en-US" sz="1600" dirty="0">
                <a:latin typeface="Montserrat Black" panose="020B0604020202020204" charset="0"/>
                <a:ea typeface="EB Garamond" panose="00000500000000000000" pitchFamily="2" charset="0"/>
                <a:cs typeface="Segoe UI" panose="020B0502040204020203" pitchFamily="34" charset="0"/>
              </a:rPr>
              <a:t>High marks (Strong Learner) are KNN, SVM, </a:t>
            </a:r>
            <a:r>
              <a:rPr lang="en-US" sz="1600" dirty="0" err="1">
                <a:latin typeface="Montserrat Black" panose="020B0604020202020204" charset="0"/>
                <a:ea typeface="EB Garamond" panose="00000500000000000000" pitchFamily="2" charset="0"/>
                <a:cs typeface="Segoe UI" panose="020B0502040204020203" pitchFamily="34" charset="0"/>
              </a:rPr>
              <a:t>DecisionTreeClassifier</a:t>
            </a:r>
            <a:r>
              <a:rPr lang="en-US" sz="1600" dirty="0">
                <a:latin typeface="Montserrat Black" panose="020B0604020202020204" charset="0"/>
                <a:ea typeface="EB Garamond" panose="00000500000000000000" pitchFamily="2" charset="0"/>
                <a:cs typeface="Segoe UI" panose="020B0502040204020203" pitchFamily="34" charset="0"/>
              </a:rPr>
              <a:t>, </a:t>
            </a:r>
            <a:r>
              <a:rPr lang="en-US" sz="1600" dirty="0" err="1">
                <a:latin typeface="Montserrat Black" panose="020B0604020202020204" charset="0"/>
                <a:ea typeface="EB Garamond" panose="00000500000000000000" pitchFamily="2" charset="0"/>
                <a:cs typeface="Segoe UI" panose="020B0502040204020203" pitchFamily="34" charset="0"/>
              </a:rPr>
              <a:t>RandomForestClassifier</a:t>
            </a:r>
            <a:r>
              <a:rPr lang="en-US" sz="1600" dirty="0">
                <a:latin typeface="Montserrat Black" panose="020B0604020202020204" charset="0"/>
                <a:ea typeface="EB Garamond" panose="00000500000000000000" pitchFamily="2" charset="0"/>
                <a:cs typeface="Segoe UI" panose="020B0502040204020203" pitchFamily="34" charset="0"/>
              </a:rPr>
              <a:t>. </a:t>
            </a:r>
            <a:r>
              <a:rPr lang="en-US" sz="1600" dirty="0" err="1">
                <a:latin typeface="Montserrat Black" panose="020B0604020202020204" charset="0"/>
                <a:ea typeface="EB Garamond" panose="00000500000000000000" pitchFamily="2" charset="0"/>
                <a:cs typeface="Segoe UI" panose="020B0502040204020203" pitchFamily="34" charset="0"/>
              </a:rPr>
              <a:t>LogisticRegression</a:t>
            </a:r>
            <a:r>
              <a:rPr lang="en-US" sz="1600" dirty="0">
                <a:latin typeface="Montserrat Black" panose="020B0604020202020204" charset="0"/>
                <a:ea typeface="EB Garamond" panose="00000500000000000000" pitchFamily="2" charset="0"/>
                <a:cs typeface="Segoe UI" panose="020B0502040204020203" pitchFamily="34" charset="0"/>
              </a:rPr>
              <a:t> is having </a:t>
            </a:r>
            <a:r>
              <a:rPr lang="en-US" sz="1600" dirty="0" smtClean="0">
                <a:latin typeface="Montserrat Black" panose="020B0604020202020204" charset="0"/>
                <a:ea typeface="EB Garamond" panose="00000500000000000000" pitchFamily="2" charset="0"/>
                <a:cs typeface="Segoe UI" panose="020B0502040204020203" pitchFamily="34" charset="0"/>
              </a:rPr>
              <a:t>0.77 </a:t>
            </a:r>
            <a:r>
              <a:rPr lang="en-US" sz="1600" dirty="0">
                <a:latin typeface="Montserrat Black" panose="020B0604020202020204" charset="0"/>
                <a:ea typeface="EB Garamond" panose="00000500000000000000" pitchFamily="2" charset="0"/>
                <a:cs typeface="Segoe UI" panose="020B0502040204020203" pitchFamily="34" charset="0"/>
              </a:rPr>
              <a:t>Accuracy Score in Train Data </a:t>
            </a:r>
            <a:r>
              <a:rPr lang="en-US" sz="1600" dirty="0" smtClean="0">
                <a:latin typeface="Montserrat Black" panose="020B0604020202020204" charset="0"/>
                <a:ea typeface="EB Garamond" panose="00000500000000000000" pitchFamily="2" charset="0"/>
                <a:cs typeface="Segoe UI" panose="020B0502040204020203" pitchFamily="34" charset="0"/>
              </a:rPr>
              <a:t>and </a:t>
            </a:r>
            <a:r>
              <a:rPr lang="en-US" sz="1600" dirty="0">
                <a:latin typeface="Montserrat Black" panose="020B0604020202020204" charset="0"/>
                <a:ea typeface="EB Garamond" panose="00000500000000000000" pitchFamily="2" charset="0"/>
                <a:cs typeface="Segoe UI" panose="020B0502040204020203" pitchFamily="34" charset="0"/>
              </a:rPr>
              <a:t>Test Data.</a:t>
            </a:r>
            <a:endParaRPr lang="en-GB" sz="1600" dirty="0">
              <a:latin typeface="Montserrat Black" panose="020B0604020202020204" charset="0"/>
              <a:ea typeface="EB Garamond" panose="00000500000000000000" pitchFamily="2" charset="0"/>
              <a:cs typeface="Segoe UI" panose="020B0502040204020203" pitchFamily="34" charset="0"/>
            </a:endParaRPr>
          </a:p>
        </p:txBody>
      </p:sp>
      <p:pic>
        <p:nvPicPr>
          <p:cNvPr id="2" name="Picture 1"/>
          <p:cNvPicPr>
            <a:picLocks noChangeAspect="1"/>
          </p:cNvPicPr>
          <p:nvPr/>
        </p:nvPicPr>
        <p:blipFill>
          <a:blip r:embed="rId2"/>
          <a:stretch>
            <a:fillRect/>
          </a:stretch>
        </p:blipFill>
        <p:spPr>
          <a:xfrm>
            <a:off x="5583784" y="174405"/>
            <a:ext cx="2390775" cy="3028950"/>
          </a:xfrm>
          <a:prstGeom prst="rect">
            <a:avLst/>
          </a:prstGeom>
        </p:spPr>
      </p:pic>
    </p:spTree>
    <p:extLst>
      <p:ext uri="{BB962C8B-B14F-4D97-AF65-F5344CB8AC3E}">
        <p14:creationId xmlns:p14="http://schemas.microsoft.com/office/powerpoint/2010/main" val="34805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CC82B2-1463-49BC-9339-C8EB375CDD23}"/>
              </a:ext>
            </a:extLst>
          </p:cNvPr>
          <p:cNvSpPr>
            <a:spLocks noGrp="1"/>
          </p:cNvSpPr>
          <p:nvPr>
            <p:ph type="sldNum" sz="quarter" idx="12"/>
          </p:nvPr>
        </p:nvSpPr>
        <p:spPr/>
        <p:txBody>
          <a:bodyPr/>
          <a:lstStyle/>
          <a:p>
            <a:fld id="{7E230064-03AA-42C3-B92E-042D4A99B5C7}" type="slidenum">
              <a:rPr lang="en-ID" smtClean="0"/>
              <a:t>59</a:t>
            </a:fld>
            <a:endParaRPr lang="en-ID"/>
          </a:p>
        </p:txBody>
      </p:sp>
      <p:sp>
        <p:nvSpPr>
          <p:cNvPr id="5" name="Rectangle 4">
            <a:extLst>
              <a:ext uri="{FF2B5EF4-FFF2-40B4-BE49-F238E27FC236}">
                <a16:creationId xmlns:a16="http://schemas.microsoft.com/office/drawing/2014/main" id="{D66387E0-B9AF-4B26-B3E3-0C3604F44DBF}"/>
              </a:ext>
            </a:extLst>
          </p:cNvPr>
          <p:cNvSpPr/>
          <p:nvPr/>
        </p:nvSpPr>
        <p:spPr>
          <a:xfrm>
            <a:off x="0" y="4846320"/>
            <a:ext cx="9144000" cy="297179"/>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A3727A76-79F6-48E5-8A91-E92A903F3CBA}"/>
              </a:ext>
            </a:extLst>
          </p:cNvPr>
          <p:cNvSpPr/>
          <p:nvPr/>
        </p:nvSpPr>
        <p:spPr>
          <a:xfrm>
            <a:off x="0" y="0"/>
            <a:ext cx="9143998" cy="5143500"/>
          </a:xfrm>
          <a:prstGeom prst="rect">
            <a:avLst/>
          </a:prstGeom>
          <a:solidFill>
            <a:srgbClr val="74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15AAAF2F-0F10-45BC-8E10-6E80A4FBD6F9}"/>
              </a:ext>
            </a:extLst>
          </p:cNvPr>
          <p:cNvSpPr txBox="1"/>
          <p:nvPr/>
        </p:nvSpPr>
        <p:spPr>
          <a:xfrm>
            <a:off x="199269" y="1718514"/>
            <a:ext cx="3878745" cy="900246"/>
          </a:xfrm>
          <a:prstGeom prst="rect">
            <a:avLst/>
          </a:prstGeom>
          <a:noFill/>
        </p:spPr>
        <p:txBody>
          <a:bodyPr wrap="square">
            <a:spAutoFit/>
          </a:bodyPr>
          <a:lstStyle/>
          <a:p>
            <a:pPr algn="just"/>
            <a:r>
              <a:rPr lang="en-US" sz="1050" dirty="0">
                <a:latin typeface="Montserrat Black" panose="020B0604020202020204" charset="0"/>
                <a:ea typeface="EB Garamond" panose="00000500000000000000" pitchFamily="2" charset="0"/>
                <a:cs typeface="Segoe UI" panose="020B0502040204020203" pitchFamily="34" charset="0"/>
              </a:rPr>
              <a:t>Although, the accuracy score of decision tree classifier is </a:t>
            </a:r>
            <a:r>
              <a:rPr lang="en-US" sz="1050" dirty="0" smtClean="0">
                <a:latin typeface="Montserrat Black" panose="020B0604020202020204" charset="0"/>
                <a:ea typeface="EB Garamond" panose="00000500000000000000" pitchFamily="2" charset="0"/>
                <a:cs typeface="Segoe UI" panose="020B0502040204020203" pitchFamily="34" charset="0"/>
              </a:rPr>
              <a:t>96%,</a:t>
            </a:r>
            <a:endParaRPr lang="en-US" sz="1050" dirty="0">
              <a:latin typeface="Montserrat Black" panose="020B0604020202020204" charset="0"/>
              <a:ea typeface="EB Garamond" panose="00000500000000000000" pitchFamily="2" charset="0"/>
              <a:cs typeface="Segoe UI" panose="020B0502040204020203" pitchFamily="34" charset="0"/>
            </a:endParaRPr>
          </a:p>
          <a:p>
            <a:pPr algn="just"/>
            <a:r>
              <a:rPr lang="en-US" sz="1050" dirty="0">
                <a:latin typeface="Montserrat Black" panose="020B0604020202020204" charset="0"/>
                <a:ea typeface="EB Garamond" panose="00000500000000000000" pitchFamily="2" charset="0"/>
                <a:cs typeface="Segoe UI" panose="020B0502040204020203" pitchFamily="34" charset="0"/>
              </a:rPr>
              <a:t>due to </a:t>
            </a:r>
            <a:r>
              <a:rPr lang="en-US" sz="1050" b="1" dirty="0">
                <a:latin typeface="Montserrat Black" panose="020B0604020202020204" charset="0"/>
                <a:ea typeface="EB Garamond" panose="00000500000000000000" pitchFamily="2" charset="0"/>
                <a:cs typeface="Segoe UI" panose="020B0502040204020203" pitchFamily="34" charset="0"/>
              </a:rPr>
              <a:t>imbalanced data</a:t>
            </a:r>
            <a:r>
              <a:rPr lang="en-US" sz="1050" dirty="0">
                <a:latin typeface="Montserrat Black" panose="020B0604020202020204" charset="0"/>
                <a:ea typeface="EB Garamond" panose="00000500000000000000" pitchFamily="2" charset="0"/>
                <a:cs typeface="Segoe UI" panose="020B0502040204020203" pitchFamily="34" charset="0"/>
              </a:rPr>
              <a:t>, the </a:t>
            </a:r>
            <a:r>
              <a:rPr lang="en-US" sz="1050" b="1" dirty="0">
                <a:latin typeface="Montserrat Black" panose="020B0604020202020204" charset="0"/>
                <a:ea typeface="EB Garamond" panose="00000500000000000000" pitchFamily="2" charset="0"/>
                <a:cs typeface="Segoe UI" panose="020B0502040204020203" pitchFamily="34" charset="0"/>
              </a:rPr>
              <a:t>top segment is </a:t>
            </a:r>
            <a:r>
              <a:rPr lang="en-US" sz="1050" dirty="0">
                <a:latin typeface="Montserrat Black" panose="020B0604020202020204" charset="0"/>
                <a:ea typeface="EB Garamond" panose="00000500000000000000" pitchFamily="2" charset="0"/>
                <a:cs typeface="Segoe UI" panose="020B0502040204020203" pitchFamily="34" charset="0"/>
              </a:rPr>
              <a:t>having 0 f1-score. It means that the model is having issues in predicting the top segment.</a:t>
            </a:r>
            <a:endParaRPr lang="en-GB" sz="1050" dirty="0">
              <a:latin typeface="Montserrat Black" panose="020B0604020202020204" charset="0"/>
              <a:ea typeface="EB Garamond" panose="00000500000000000000" pitchFamily="2" charset="0"/>
              <a:cs typeface="Segoe UI" panose="020B0502040204020203" pitchFamily="34" charset="0"/>
            </a:endParaRPr>
          </a:p>
        </p:txBody>
      </p:sp>
      <p:sp>
        <p:nvSpPr>
          <p:cNvPr id="22" name="TextBox 21">
            <a:extLst>
              <a:ext uri="{FF2B5EF4-FFF2-40B4-BE49-F238E27FC236}">
                <a16:creationId xmlns:a16="http://schemas.microsoft.com/office/drawing/2014/main" id="{77B55012-9AD5-4AC0-883C-9273DF6BE0CC}"/>
              </a:ext>
            </a:extLst>
          </p:cNvPr>
          <p:cNvSpPr txBox="1"/>
          <p:nvPr/>
        </p:nvSpPr>
        <p:spPr>
          <a:xfrm>
            <a:off x="5263217" y="68908"/>
            <a:ext cx="2082262" cy="307777"/>
          </a:xfrm>
          <a:prstGeom prst="rect">
            <a:avLst/>
          </a:prstGeom>
          <a:solidFill>
            <a:srgbClr val="FFE48D"/>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Data Composition</a:t>
            </a:r>
          </a:p>
        </p:txBody>
      </p:sp>
      <p:cxnSp>
        <p:nvCxnSpPr>
          <p:cNvPr id="24" name="Straight Arrow Connector 23">
            <a:extLst>
              <a:ext uri="{FF2B5EF4-FFF2-40B4-BE49-F238E27FC236}">
                <a16:creationId xmlns:a16="http://schemas.microsoft.com/office/drawing/2014/main" id="{73B5C195-D9BF-4E84-B407-25D94B03B0EF}"/>
              </a:ext>
            </a:extLst>
          </p:cNvPr>
          <p:cNvCxnSpPr/>
          <p:nvPr/>
        </p:nvCxnSpPr>
        <p:spPr>
          <a:xfrm>
            <a:off x="6302321" y="1343460"/>
            <a:ext cx="0" cy="68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9E1309-5135-42C4-B6B7-5838DDC24260}"/>
              </a:ext>
            </a:extLst>
          </p:cNvPr>
          <p:cNvSpPr txBox="1"/>
          <p:nvPr/>
        </p:nvSpPr>
        <p:spPr>
          <a:xfrm>
            <a:off x="4571999" y="2041677"/>
            <a:ext cx="3606211" cy="738664"/>
          </a:xfrm>
          <a:prstGeom prst="rect">
            <a:avLst/>
          </a:prstGeom>
          <a:noFill/>
        </p:spPr>
        <p:txBody>
          <a:bodyPr wrap="square">
            <a:spAutoFit/>
          </a:bodyPr>
          <a:lstStyle/>
          <a:p>
            <a:pPr algn="ctr"/>
            <a:r>
              <a:rPr lang="en-US" dirty="0">
                <a:latin typeface="Montserrat Black" panose="020B0604020202020204" charset="0"/>
                <a:ea typeface="EB Garamond" panose="00000500000000000000" pitchFamily="2" charset="0"/>
                <a:cs typeface="Segoe UI" panose="020B0502040204020203" pitchFamily="34" charset="0"/>
              </a:rPr>
              <a:t>Our </a:t>
            </a:r>
            <a:r>
              <a:rPr lang="en-US" b="1" dirty="0">
                <a:latin typeface="Montserrat Black" panose="020B0604020202020204" charset="0"/>
                <a:ea typeface="EB Garamond" panose="00000500000000000000" pitchFamily="2" charset="0"/>
                <a:cs typeface="Segoe UI" panose="020B0502040204020203" pitchFamily="34" charset="0"/>
              </a:rPr>
              <a:t>approach is to balance out the data using random over sampling on minority class</a:t>
            </a:r>
            <a:endParaRPr lang="en-GB" b="1" dirty="0">
              <a:latin typeface="Montserrat Black" panose="020B0604020202020204" charset="0"/>
              <a:ea typeface="EB Garamond" panose="00000500000000000000" pitchFamily="2" charset="0"/>
              <a:cs typeface="Segoe UI" panose="020B0502040204020203" pitchFamily="34" charset="0"/>
            </a:endParaRPr>
          </a:p>
        </p:txBody>
      </p:sp>
      <p:pic>
        <p:nvPicPr>
          <p:cNvPr id="2050" name="Picture 2" descr="Sampling - Free people icons">
            <a:extLst>
              <a:ext uri="{FF2B5EF4-FFF2-40B4-BE49-F238E27FC236}">
                <a16:creationId xmlns:a16="http://schemas.microsoft.com/office/drawing/2014/main" id="{57788051-EBBF-44D3-96A3-92B5FC0A4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123" y="2603396"/>
            <a:ext cx="1236535" cy="123653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B54CD3CE-B7BC-4522-8EDD-A48AEDAA3492}"/>
              </a:ext>
            </a:extLst>
          </p:cNvPr>
          <p:cNvCxnSpPr/>
          <p:nvPr/>
        </p:nvCxnSpPr>
        <p:spPr>
          <a:xfrm>
            <a:off x="6346412" y="2819815"/>
            <a:ext cx="0" cy="68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113D73-7418-419D-A93E-1FBCC8EACF45}"/>
              </a:ext>
            </a:extLst>
          </p:cNvPr>
          <p:cNvSpPr txBox="1"/>
          <p:nvPr/>
        </p:nvSpPr>
        <p:spPr>
          <a:xfrm>
            <a:off x="5312314" y="3804147"/>
            <a:ext cx="2433809" cy="830997"/>
          </a:xfrm>
          <a:prstGeom prst="rect">
            <a:avLst/>
          </a:prstGeom>
          <a:solidFill>
            <a:srgbClr val="FFE48D"/>
          </a:solidFill>
        </p:spPr>
        <p:txBody>
          <a:bodyPr wrap="square">
            <a:spAutoFit/>
          </a:bodyPr>
          <a:lstStyle/>
          <a:p>
            <a:pPr algn="ctr"/>
            <a:r>
              <a:rPr lang="en-GB" sz="1600" b="1" dirty="0">
                <a:latin typeface="Montserrat Black" panose="020B0604020202020204" charset="0"/>
                <a:ea typeface="EB Garamond" panose="00000500000000000000" pitchFamily="2" charset="0"/>
                <a:cs typeface="Segoe UI" panose="020B0502040204020203" pitchFamily="34" charset="0"/>
              </a:rPr>
              <a:t>Training </a:t>
            </a:r>
            <a:r>
              <a:rPr lang="en-GB" sz="1600" b="1" dirty="0" smtClean="0">
                <a:latin typeface="Montserrat Black" panose="020B0604020202020204" charset="0"/>
                <a:ea typeface="EB Garamond" panose="00000500000000000000" pitchFamily="2" charset="0"/>
                <a:cs typeface="Segoe UI" panose="020B0502040204020203" pitchFamily="34" charset="0"/>
              </a:rPr>
              <a:t>Model </a:t>
            </a:r>
            <a:r>
              <a:rPr lang="en-GB" sz="1600" b="1" dirty="0">
                <a:latin typeface="Montserrat Black" panose="020B0604020202020204" charset="0"/>
                <a:ea typeface="EB Garamond" panose="00000500000000000000" pitchFamily="2" charset="0"/>
                <a:cs typeface="Segoe UI" panose="020B0502040204020203" pitchFamily="34" charset="0"/>
              </a:rPr>
              <a:t>after </a:t>
            </a:r>
            <a:r>
              <a:rPr lang="en-GB" sz="1600" b="1" dirty="0" smtClean="0">
                <a:latin typeface="Montserrat Black" panose="020B0604020202020204" charset="0"/>
                <a:ea typeface="EB Garamond" panose="00000500000000000000" pitchFamily="2" charset="0"/>
                <a:cs typeface="Segoe UI" panose="020B0502040204020203" pitchFamily="34" charset="0"/>
              </a:rPr>
              <a:t>Random </a:t>
            </a:r>
            <a:r>
              <a:rPr lang="en-GB" sz="1600" b="1" dirty="0">
                <a:latin typeface="Montserrat Black" panose="020B0604020202020204" charset="0"/>
                <a:ea typeface="EB Garamond" panose="00000500000000000000" pitchFamily="2" charset="0"/>
                <a:cs typeface="Segoe UI" panose="020B0502040204020203" pitchFamily="34" charset="0"/>
              </a:rPr>
              <a:t>O</a:t>
            </a:r>
            <a:r>
              <a:rPr lang="en-GB" sz="1600" b="1" dirty="0" smtClean="0">
                <a:latin typeface="Montserrat Black" panose="020B0604020202020204" charset="0"/>
                <a:ea typeface="EB Garamond" panose="00000500000000000000" pitchFamily="2" charset="0"/>
                <a:cs typeface="Segoe UI" panose="020B0502040204020203" pitchFamily="34" charset="0"/>
              </a:rPr>
              <a:t>ver </a:t>
            </a:r>
            <a:r>
              <a:rPr lang="en-GB" sz="1600" b="1" dirty="0">
                <a:latin typeface="Montserrat Black" panose="020B0604020202020204" charset="0"/>
                <a:ea typeface="EB Garamond" panose="00000500000000000000" pitchFamily="2" charset="0"/>
                <a:cs typeface="Segoe UI" panose="020B0502040204020203" pitchFamily="34" charset="0"/>
              </a:rPr>
              <a:t>S</a:t>
            </a:r>
            <a:r>
              <a:rPr lang="en-GB" sz="1600" b="1" dirty="0" smtClean="0">
                <a:latin typeface="Montserrat Black" panose="020B0604020202020204" charset="0"/>
                <a:ea typeface="EB Garamond" panose="00000500000000000000" pitchFamily="2" charset="0"/>
                <a:cs typeface="Segoe UI" panose="020B0502040204020203" pitchFamily="34" charset="0"/>
              </a:rPr>
              <a:t>ampling</a:t>
            </a:r>
            <a:endParaRPr lang="en-GB" sz="1600" b="1" dirty="0">
              <a:latin typeface="Montserrat Black" panose="020B0604020202020204" charset="0"/>
              <a:ea typeface="EB Garamond" panose="00000500000000000000" pitchFamily="2" charset="0"/>
              <a:cs typeface="Segoe UI" panose="020B0502040204020203" pitchFamily="34" charset="0"/>
            </a:endParaRPr>
          </a:p>
        </p:txBody>
      </p:sp>
      <p:cxnSp>
        <p:nvCxnSpPr>
          <p:cNvPr id="30" name="Straight Arrow Connector 29">
            <a:extLst>
              <a:ext uri="{FF2B5EF4-FFF2-40B4-BE49-F238E27FC236}">
                <a16:creationId xmlns:a16="http://schemas.microsoft.com/office/drawing/2014/main" id="{44501B52-9AC2-4D5E-B7A6-57407CDF9447}"/>
              </a:ext>
            </a:extLst>
          </p:cNvPr>
          <p:cNvCxnSpPr>
            <a:cxnSpLocks/>
          </p:cNvCxnSpPr>
          <p:nvPr/>
        </p:nvCxnSpPr>
        <p:spPr>
          <a:xfrm flipH="1">
            <a:off x="4431322" y="4034979"/>
            <a:ext cx="6865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BEF6D0-A5FC-449E-8196-AF044F11CFF8}"/>
              </a:ext>
            </a:extLst>
          </p:cNvPr>
          <p:cNvSpPr txBox="1"/>
          <p:nvPr/>
        </p:nvSpPr>
        <p:spPr>
          <a:xfrm>
            <a:off x="237429" y="130111"/>
            <a:ext cx="3483181" cy="307777"/>
          </a:xfrm>
          <a:prstGeom prst="rect">
            <a:avLst/>
          </a:prstGeom>
          <a:solidFill>
            <a:srgbClr val="FFE48D"/>
          </a:solidFill>
        </p:spPr>
        <p:txBody>
          <a:bodyPr wrap="square">
            <a:spAutoFit/>
          </a:bodyPr>
          <a:lstStyle/>
          <a:p>
            <a:pPr algn="ctr"/>
            <a:r>
              <a:rPr lang="en-GB" b="1" dirty="0" smtClean="0">
                <a:latin typeface="Montserrat Black" panose="020B0604020202020204" charset="0"/>
                <a:ea typeface="EB Garamond" panose="00000500000000000000" pitchFamily="2" charset="0"/>
                <a:cs typeface="Segoe UI" panose="020B0502040204020203" pitchFamily="34" charset="0"/>
              </a:rPr>
              <a:t>Fine-Tuned </a:t>
            </a:r>
            <a:r>
              <a:rPr lang="en-GB" b="1" dirty="0">
                <a:latin typeface="Montserrat Black" panose="020B0604020202020204" charset="0"/>
                <a:ea typeface="EB Garamond" panose="00000500000000000000" pitchFamily="2" charset="0"/>
                <a:cs typeface="Segoe UI" panose="020B0502040204020203" pitchFamily="34" charset="0"/>
              </a:rPr>
              <a:t>Decision Tree Classifier</a:t>
            </a:r>
          </a:p>
        </p:txBody>
      </p:sp>
      <p:sp>
        <p:nvSpPr>
          <p:cNvPr id="35" name="TextBox 34">
            <a:extLst>
              <a:ext uri="{FF2B5EF4-FFF2-40B4-BE49-F238E27FC236}">
                <a16:creationId xmlns:a16="http://schemas.microsoft.com/office/drawing/2014/main" id="{A9A78A83-D566-41D9-956B-B8C9BF43FEB2}"/>
              </a:ext>
            </a:extLst>
          </p:cNvPr>
          <p:cNvSpPr txBox="1"/>
          <p:nvPr/>
        </p:nvSpPr>
        <p:spPr>
          <a:xfrm>
            <a:off x="333928" y="2628858"/>
            <a:ext cx="3290181" cy="523220"/>
          </a:xfrm>
          <a:prstGeom prst="rect">
            <a:avLst/>
          </a:prstGeom>
          <a:solidFill>
            <a:srgbClr val="FFE48D"/>
          </a:solidFill>
        </p:spPr>
        <p:txBody>
          <a:bodyPr wrap="square">
            <a:spAutoFit/>
          </a:bodyPr>
          <a:lstStyle/>
          <a:p>
            <a:pPr algn="ctr"/>
            <a:r>
              <a:rPr lang="en-GB" b="1" dirty="0">
                <a:latin typeface="Montserrat Black" panose="020B0604020202020204" charset="0"/>
                <a:ea typeface="EB Garamond" panose="00000500000000000000" pitchFamily="2" charset="0"/>
                <a:cs typeface="Segoe UI" panose="020B0502040204020203" pitchFamily="34" charset="0"/>
              </a:rPr>
              <a:t>Fine-tuned Random Forest Classifier on </a:t>
            </a:r>
            <a:r>
              <a:rPr lang="en-GB" b="1" dirty="0" smtClean="0">
                <a:latin typeface="Montserrat Black" panose="020B0604020202020204" charset="0"/>
                <a:ea typeface="EB Garamond" panose="00000500000000000000" pitchFamily="2" charset="0"/>
                <a:cs typeface="Segoe UI" panose="020B0502040204020203" pitchFamily="34" charset="0"/>
              </a:rPr>
              <a:t>Balanced </a:t>
            </a:r>
            <a:r>
              <a:rPr lang="en-GB" b="1" dirty="0">
                <a:latin typeface="Montserrat Black" panose="020B0604020202020204" charset="0"/>
                <a:ea typeface="EB Garamond" panose="00000500000000000000" pitchFamily="2" charset="0"/>
                <a:cs typeface="Segoe UI" panose="020B0502040204020203" pitchFamily="34" charset="0"/>
              </a:rPr>
              <a:t>D</a:t>
            </a:r>
            <a:r>
              <a:rPr lang="en-GB" b="1" dirty="0" smtClean="0">
                <a:latin typeface="Montserrat Black" panose="020B0604020202020204" charset="0"/>
                <a:ea typeface="EB Garamond" panose="00000500000000000000" pitchFamily="2" charset="0"/>
                <a:cs typeface="Segoe UI" panose="020B0502040204020203" pitchFamily="34" charset="0"/>
              </a:rPr>
              <a:t>ataset</a:t>
            </a:r>
            <a:endParaRPr lang="en-GB" b="1" dirty="0">
              <a:latin typeface="Montserrat Black" panose="020B0604020202020204" charset="0"/>
              <a:ea typeface="EB Garamond" panose="00000500000000000000" pitchFamily="2" charset="0"/>
              <a:cs typeface="Segoe UI" panose="020B0502040204020203" pitchFamily="34" charset="0"/>
            </a:endParaRPr>
          </a:p>
        </p:txBody>
      </p:sp>
      <p:sp>
        <p:nvSpPr>
          <p:cNvPr id="36" name="TextBox 35">
            <a:extLst>
              <a:ext uri="{FF2B5EF4-FFF2-40B4-BE49-F238E27FC236}">
                <a16:creationId xmlns:a16="http://schemas.microsoft.com/office/drawing/2014/main" id="{FD0EFDC8-2236-488D-9BD9-83A2B89F9FED}"/>
              </a:ext>
            </a:extLst>
          </p:cNvPr>
          <p:cNvSpPr txBox="1"/>
          <p:nvPr/>
        </p:nvSpPr>
        <p:spPr>
          <a:xfrm>
            <a:off x="140877" y="4447037"/>
            <a:ext cx="4274015" cy="815608"/>
          </a:xfrm>
          <a:prstGeom prst="rect">
            <a:avLst/>
          </a:prstGeom>
          <a:noFill/>
        </p:spPr>
        <p:txBody>
          <a:bodyPr wrap="square">
            <a:spAutoFit/>
          </a:bodyPr>
          <a:lstStyle/>
          <a:p>
            <a:pPr algn="just"/>
            <a:r>
              <a:rPr lang="en-GB" sz="1200" dirty="0">
                <a:latin typeface="Montserrat Black" panose="020B0604020202020204" charset="0"/>
                <a:ea typeface="EB Garamond" panose="00000500000000000000" pitchFamily="2" charset="0"/>
                <a:cs typeface="Segoe UI" panose="020B0502040204020203" pitchFamily="34" charset="0"/>
              </a:rPr>
              <a:t>The accuracy score of random forest classifier on balanced dataset is </a:t>
            </a:r>
            <a:r>
              <a:rPr lang="en-GB" sz="1200" dirty="0" smtClean="0">
                <a:latin typeface="Montserrat Black" panose="020B0604020202020204" charset="0"/>
                <a:ea typeface="EB Garamond" panose="00000500000000000000" pitchFamily="2" charset="0"/>
                <a:cs typeface="Segoe UI" panose="020B0502040204020203" pitchFamily="34" charset="0"/>
              </a:rPr>
              <a:t>96 </a:t>
            </a:r>
            <a:r>
              <a:rPr lang="en-GB" sz="1200" dirty="0">
                <a:latin typeface="Montserrat Black" panose="020B0604020202020204" charset="0"/>
                <a:ea typeface="EB Garamond" panose="00000500000000000000" pitchFamily="2" charset="0"/>
                <a:cs typeface="Segoe UI" panose="020B0502040204020203" pitchFamily="34" charset="0"/>
              </a:rPr>
              <a:t>for train and test data. It has also better f1-score on every segment.</a:t>
            </a:r>
          </a:p>
          <a:p>
            <a:pPr algn="just"/>
            <a:endParaRPr lang="en-GB" sz="1100" dirty="0">
              <a:latin typeface="EB Garamond" panose="00000500000000000000" pitchFamily="2" charset="0"/>
              <a:ea typeface="EB Garamond" panose="00000500000000000000" pitchFamily="2" charset="0"/>
              <a:cs typeface="Segoe UI" panose="020B0502040204020203" pitchFamily="34" charset="0"/>
            </a:endParaRPr>
          </a:p>
        </p:txBody>
      </p:sp>
      <p:cxnSp>
        <p:nvCxnSpPr>
          <p:cNvPr id="20" name="Straight Arrow Connector 19">
            <a:extLst>
              <a:ext uri="{FF2B5EF4-FFF2-40B4-BE49-F238E27FC236}">
                <a16:creationId xmlns:a16="http://schemas.microsoft.com/office/drawing/2014/main" id="{EB74039D-F2E4-4D82-B4F7-A7D13DE8C678}"/>
              </a:ext>
            </a:extLst>
          </p:cNvPr>
          <p:cNvCxnSpPr>
            <a:cxnSpLocks/>
          </p:cNvCxnSpPr>
          <p:nvPr/>
        </p:nvCxnSpPr>
        <p:spPr>
          <a:xfrm>
            <a:off x="3904195" y="1117977"/>
            <a:ext cx="7244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11302" y="503368"/>
            <a:ext cx="3135432" cy="1229218"/>
          </a:xfrm>
          <a:prstGeom prst="rect">
            <a:avLst/>
          </a:prstGeom>
        </p:spPr>
      </p:pic>
      <p:pic>
        <p:nvPicPr>
          <p:cNvPr id="3" name="Picture 2"/>
          <p:cNvPicPr>
            <a:picLocks noChangeAspect="1"/>
          </p:cNvPicPr>
          <p:nvPr/>
        </p:nvPicPr>
        <p:blipFill>
          <a:blip r:embed="rId5"/>
          <a:stretch>
            <a:fillRect/>
          </a:stretch>
        </p:blipFill>
        <p:spPr>
          <a:xfrm>
            <a:off x="5466121" y="426487"/>
            <a:ext cx="1672399" cy="867170"/>
          </a:xfrm>
          <a:prstGeom prst="rect">
            <a:avLst/>
          </a:prstGeom>
        </p:spPr>
      </p:pic>
      <p:pic>
        <p:nvPicPr>
          <p:cNvPr id="6" name="Picture 5"/>
          <p:cNvPicPr>
            <a:picLocks noChangeAspect="1"/>
          </p:cNvPicPr>
          <p:nvPr/>
        </p:nvPicPr>
        <p:blipFill>
          <a:blip r:embed="rId6"/>
          <a:stretch>
            <a:fillRect/>
          </a:stretch>
        </p:blipFill>
        <p:spPr>
          <a:xfrm>
            <a:off x="411302" y="3191488"/>
            <a:ext cx="3135431" cy="1284835"/>
          </a:xfrm>
          <a:prstGeom prst="rect">
            <a:avLst/>
          </a:prstGeom>
        </p:spPr>
      </p:pic>
    </p:spTree>
    <p:extLst>
      <p:ext uri="{BB962C8B-B14F-4D97-AF65-F5344CB8AC3E}">
        <p14:creationId xmlns:p14="http://schemas.microsoft.com/office/powerpoint/2010/main" val="408744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84966" y="99992"/>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434343"/>
                </a:solidFill>
              </a:rPr>
              <a:t>Business Problems</a:t>
            </a:r>
            <a:endParaRPr dirty="0">
              <a:solidFill>
                <a:srgbClr val="434343"/>
              </a:solidFill>
            </a:endParaRPr>
          </a:p>
        </p:txBody>
      </p:sp>
      <p:grpSp>
        <p:nvGrpSpPr>
          <p:cNvPr id="186" name="Google Shape;186;p17"/>
          <p:cNvGrpSpPr/>
          <p:nvPr/>
        </p:nvGrpSpPr>
        <p:grpSpPr>
          <a:xfrm>
            <a:off x="6725531" y="438770"/>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5562796-DC35-42A7-8E50-5252D9805196}"/>
              </a:ext>
            </a:extLst>
          </p:cNvPr>
          <p:cNvSpPr txBox="1"/>
          <p:nvPr/>
        </p:nvSpPr>
        <p:spPr>
          <a:xfrm>
            <a:off x="166946" y="924692"/>
            <a:ext cx="6454110"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Montserrat Light" panose="020B0604020202020204" charset="0"/>
                <a:ea typeface="EB Garamond" panose="00000500000000000000" pitchFamily="2" charset="0"/>
              </a:rPr>
              <a:t>Marketing Valuation :</a:t>
            </a:r>
          </a:p>
          <a:p>
            <a:r>
              <a:rPr lang="en-US" sz="1600" dirty="0" smtClean="0">
                <a:latin typeface="Montserrat Light" panose="020B0604020202020204" charset="0"/>
                <a:ea typeface="EB Garamond" panose="00000500000000000000" pitchFamily="2" charset="0"/>
              </a:rPr>
              <a:t>As </a:t>
            </a:r>
            <a:r>
              <a:rPr lang="en-US" sz="1600" dirty="0">
                <a:latin typeface="Montserrat Light" panose="020B0604020202020204" charset="0"/>
                <a:ea typeface="EB Garamond" panose="00000500000000000000" pitchFamily="2" charset="0"/>
              </a:rPr>
              <a:t>a company that wants to expand its business property, a wide area will be needed to be acquired by the company to create a large cluster. Therefore, there will be a need of price benchmark when doing land acquisition around the cluster.</a:t>
            </a:r>
          </a:p>
          <a:p>
            <a:pPr marL="285750" indent="-285750">
              <a:buFont typeface="Arial" panose="020B0604020202020204" pitchFamily="34" charset="0"/>
              <a:buChar char="•"/>
            </a:pPr>
            <a:endParaRPr lang="en-US" sz="1600" dirty="0" smtClean="0">
              <a:latin typeface="Montserrat Light" panose="020B0604020202020204" charset="0"/>
              <a:ea typeface="EB Garamond" panose="00000500000000000000" pitchFamily="2" charset="0"/>
            </a:endParaRPr>
          </a:p>
          <a:p>
            <a:pPr marL="285750" indent="-285750">
              <a:buFont typeface="Arial" panose="020B0604020202020204" pitchFamily="34" charset="0"/>
              <a:buChar char="•"/>
            </a:pPr>
            <a:endParaRPr lang="en-US" sz="1600" dirty="0">
              <a:latin typeface="Montserrat Light" panose="020B0604020202020204" charset="0"/>
              <a:ea typeface="EB Garamond" panose="00000500000000000000" pitchFamily="2" charset="0"/>
            </a:endParaRPr>
          </a:p>
          <a:p>
            <a:pPr marL="285750" indent="-285750">
              <a:buFont typeface="Arial" panose="020B0604020202020204" pitchFamily="34" charset="0"/>
              <a:buChar char="•"/>
            </a:pPr>
            <a:endParaRPr lang="en-US" sz="1600" dirty="0" smtClean="0">
              <a:latin typeface="Montserrat Light" panose="020B0604020202020204" charset="0"/>
              <a:ea typeface="EB Garamond" panose="00000500000000000000" pitchFamily="2" charset="0"/>
            </a:endParaRPr>
          </a:p>
          <a:p>
            <a:pPr marL="285750" indent="-285750">
              <a:buFont typeface="Arial" panose="020B0604020202020204" pitchFamily="34" charset="0"/>
              <a:buChar char="•"/>
            </a:pPr>
            <a:r>
              <a:rPr lang="en-US" sz="1600" dirty="0" smtClean="0">
                <a:latin typeface="Montserrat Light" panose="020B0604020202020204" charset="0"/>
                <a:ea typeface="EB Garamond" panose="00000500000000000000" pitchFamily="2" charset="0"/>
              </a:rPr>
              <a:t>Segmentation :</a:t>
            </a:r>
          </a:p>
          <a:p>
            <a:r>
              <a:rPr lang="en-US" sz="1600" dirty="0">
                <a:solidFill>
                  <a:schemeClr val="tx1"/>
                </a:solidFill>
                <a:latin typeface="Montserrat Light" panose="020B0604020202020204" charset="0"/>
                <a:ea typeface="EB Garamond"/>
                <a:cs typeface="EB Garamond"/>
                <a:sym typeface="EB Garamond"/>
              </a:rPr>
              <a:t>Marketing department in the company hasn't used Clustering/Segmentation </a:t>
            </a:r>
            <a:r>
              <a:rPr lang="en-US" sz="1600" dirty="0" smtClean="0">
                <a:solidFill>
                  <a:schemeClr val="tx1"/>
                </a:solidFill>
                <a:latin typeface="Montserrat Light" panose="020B0604020202020204" charset="0"/>
                <a:ea typeface="EB Garamond"/>
                <a:cs typeface="EB Garamond"/>
                <a:sym typeface="EB Garamond"/>
              </a:rPr>
              <a:t>yet.</a:t>
            </a:r>
          </a:p>
          <a:p>
            <a:endParaRPr lang="en-US" sz="1600" dirty="0">
              <a:latin typeface="Montserrat Light" panose="020B0604020202020204" charset="0"/>
              <a:ea typeface="EB Garamond" panose="00000500000000000000" pitchFamily="2" charset="0"/>
            </a:endParaRPr>
          </a:p>
          <a:p>
            <a:r>
              <a:rPr lang="en-US" sz="1600" dirty="0">
                <a:latin typeface="Montserrat Light" panose="020B0604020202020204" charset="0"/>
                <a:ea typeface="EB Garamond" panose="00000500000000000000" pitchFamily="2" charset="0"/>
              </a:rPr>
              <a:t>Marketing department tends to make offers that are not in accordance with the target segmentation.</a:t>
            </a:r>
          </a:p>
          <a:p>
            <a:endParaRPr lang="en-US" sz="1600" dirty="0" smtClean="0">
              <a:latin typeface="Montserrat Light" panose="020B0604020202020204" charset="0"/>
              <a:ea typeface="EB Garamond" panose="00000500000000000000" pitchFamily="2" charset="0"/>
            </a:endParaRPr>
          </a:p>
          <a:p>
            <a:endParaRPr lang="en-US" sz="1600" dirty="0" smtClean="0">
              <a:latin typeface="Montserrat Light" panose="020B0604020202020204" charset="0"/>
              <a:ea typeface="EB Garamond" panose="00000500000000000000" pitchFamily="2" charset="0"/>
            </a:endParaRPr>
          </a:p>
        </p:txBody>
      </p:sp>
    </p:spTree>
    <p:extLst>
      <p:ext uri="{BB962C8B-B14F-4D97-AF65-F5344CB8AC3E}">
        <p14:creationId xmlns:p14="http://schemas.microsoft.com/office/powerpoint/2010/main" val="199794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715890" y="2002261"/>
            <a:ext cx="5756968" cy="1213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PROJECT RECOMMENDATION</a:t>
            </a:r>
          </a:p>
          <a:p>
            <a:pPr algn="ctr"/>
            <a:r>
              <a:rPr lang="en-ID" sz="2400" dirty="0" smtClean="0">
                <a:solidFill>
                  <a:schemeClr val="bg1"/>
                </a:solidFill>
                <a:latin typeface="Montserrat Black" panose="020B0604020202020204" charset="0"/>
              </a:rPr>
              <a:t>&amp;</a:t>
            </a:r>
          </a:p>
          <a:p>
            <a:pPr algn="ctr"/>
            <a:r>
              <a:rPr lang="en-ID" sz="2400" dirty="0" smtClean="0">
                <a:solidFill>
                  <a:schemeClr val="bg1"/>
                </a:solidFill>
                <a:latin typeface="Montserrat Black" panose="020B0604020202020204" charset="0"/>
              </a:rPr>
              <a:t>BUSINESS IMPACT</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21269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239"/>
            <a:ext cx="5034455" cy="381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968" y="973162"/>
            <a:ext cx="4909021" cy="3927216"/>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smtClean="0"/>
              <a:t>PROJECT RECOMMENDATION REGRESSION</a:t>
            </a:r>
            <a:endParaRPr lang="en-ID" dirty="0"/>
          </a:p>
        </p:txBody>
      </p:sp>
      <p:sp>
        <p:nvSpPr>
          <p:cNvPr id="10" name="TextBox 9">
            <a:extLst>
              <a:ext uri="{FF2B5EF4-FFF2-40B4-BE49-F238E27FC236}">
                <a16:creationId xmlns:a16="http://schemas.microsoft.com/office/drawing/2014/main" id="{8AFCDD9A-8B65-40CC-A577-180534D1CB69}"/>
              </a:ext>
            </a:extLst>
          </p:cNvPr>
          <p:cNvSpPr txBox="1"/>
          <p:nvPr/>
        </p:nvSpPr>
        <p:spPr>
          <a:xfrm>
            <a:off x="1646117" y="1693684"/>
            <a:ext cx="2858813" cy="1600438"/>
          </a:xfrm>
          <a:prstGeom prst="rect">
            <a:avLst/>
          </a:prstGeom>
          <a:noFill/>
        </p:spPr>
        <p:txBody>
          <a:bodyPr wrap="square" rtlCol="0">
            <a:spAutoFit/>
          </a:bodyPr>
          <a:lstStyle/>
          <a:p>
            <a:pPr algn="ctr"/>
            <a:r>
              <a:rPr lang="en-US" b="1" dirty="0">
                <a:solidFill>
                  <a:schemeClr val="tx1"/>
                </a:solidFill>
                <a:latin typeface="Montserrat Black" panose="020B0604020202020204" charset="0"/>
                <a:ea typeface="EB Garamond" panose="00000500000000000000" pitchFamily="2" charset="0"/>
              </a:rPr>
              <a:t>There are lots of Properties in the N</a:t>
            </a:r>
            <a:r>
              <a:rPr lang="en-US" b="1" dirty="0" smtClean="0">
                <a:solidFill>
                  <a:schemeClr val="tx1"/>
                </a:solidFill>
                <a:latin typeface="Montserrat Black" panose="020B0604020202020204" charset="0"/>
                <a:ea typeface="EB Garamond" panose="00000500000000000000" pitchFamily="2" charset="0"/>
              </a:rPr>
              <a:t>orth, North East </a:t>
            </a:r>
            <a:r>
              <a:rPr lang="en-US" b="1" dirty="0">
                <a:solidFill>
                  <a:schemeClr val="tx1"/>
                </a:solidFill>
                <a:latin typeface="Montserrat Black" panose="020B0604020202020204" charset="0"/>
                <a:ea typeface="EB Garamond" panose="00000500000000000000" pitchFamily="2" charset="0"/>
              </a:rPr>
              <a:t>and quite cheap to purchase therefore we can buy and redeveloped them into cluster to be sold on the latter-day with higher price.</a:t>
            </a:r>
          </a:p>
        </p:txBody>
      </p:sp>
      <p:sp>
        <p:nvSpPr>
          <p:cNvPr id="8" name="TextBox 7">
            <a:extLst>
              <a:ext uri="{FF2B5EF4-FFF2-40B4-BE49-F238E27FC236}">
                <a16:creationId xmlns:a16="http://schemas.microsoft.com/office/drawing/2014/main" id="{D9B2A4CC-001A-455F-BA1F-2DF96C7E61F3}"/>
              </a:ext>
            </a:extLst>
          </p:cNvPr>
          <p:cNvSpPr txBox="1"/>
          <p:nvPr/>
        </p:nvSpPr>
        <p:spPr>
          <a:xfrm>
            <a:off x="1160703" y="3578489"/>
            <a:ext cx="1166648" cy="1140656"/>
          </a:xfrm>
          <a:prstGeom prst="rect">
            <a:avLst/>
          </a:prstGeom>
          <a:noFill/>
          <a:ln w="19050">
            <a:solidFill>
              <a:srgbClr val="FF0000"/>
            </a:solidFill>
          </a:ln>
        </p:spPr>
        <p:txBody>
          <a:bodyPr wrap="square" rtlCol="0">
            <a:spAutoFit/>
          </a:bodyPr>
          <a:lstStyle/>
          <a:p>
            <a:endParaRPr lang="en-ID" dirty="0"/>
          </a:p>
        </p:txBody>
      </p:sp>
      <p:sp>
        <p:nvSpPr>
          <p:cNvPr id="9" name="TextBox 8">
            <a:extLst>
              <a:ext uri="{FF2B5EF4-FFF2-40B4-BE49-F238E27FC236}">
                <a16:creationId xmlns:a16="http://schemas.microsoft.com/office/drawing/2014/main" id="{D9B2A4CC-001A-455F-BA1F-2DF96C7E61F3}"/>
              </a:ext>
            </a:extLst>
          </p:cNvPr>
          <p:cNvSpPr txBox="1"/>
          <p:nvPr/>
        </p:nvSpPr>
        <p:spPr>
          <a:xfrm>
            <a:off x="5517729" y="1229911"/>
            <a:ext cx="1124809" cy="3489234"/>
          </a:xfrm>
          <a:prstGeom prst="rect">
            <a:avLst/>
          </a:prstGeom>
          <a:noFill/>
          <a:ln w="19050">
            <a:solidFill>
              <a:srgbClr val="FF0000"/>
            </a:solidFill>
          </a:ln>
        </p:spPr>
        <p:txBody>
          <a:bodyPr wrap="square" rtlCol="0">
            <a:spAutoFit/>
          </a:bodyPr>
          <a:lstStyle/>
          <a:p>
            <a:endParaRPr lang="en-ID" dirty="0"/>
          </a:p>
        </p:txBody>
      </p:sp>
    </p:spTree>
    <p:extLst>
      <p:ext uri="{BB962C8B-B14F-4D97-AF65-F5344CB8AC3E}">
        <p14:creationId xmlns:p14="http://schemas.microsoft.com/office/powerpoint/2010/main" val="107684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8332" y="1019740"/>
            <a:ext cx="7936578" cy="2580434"/>
          </a:xfrm>
          <a:prstGeom prst="rect">
            <a:avLst/>
          </a:prstGeom>
        </p:spPr>
      </p:pic>
      <p:sp>
        <p:nvSpPr>
          <p:cNvPr id="2" name="Title 1">
            <a:extLst>
              <a:ext uri="{FF2B5EF4-FFF2-40B4-BE49-F238E27FC236}">
                <a16:creationId xmlns:a16="http://schemas.microsoft.com/office/drawing/2014/main" id="{C98547CD-C3F5-4036-9A1F-7CB61FB9DAFA}"/>
              </a:ext>
            </a:extLst>
          </p:cNvPr>
          <p:cNvSpPr>
            <a:spLocks noGrp="1"/>
          </p:cNvSpPr>
          <p:nvPr>
            <p:ph type="ctrTitle"/>
          </p:nvPr>
        </p:nvSpPr>
        <p:spPr/>
        <p:txBody>
          <a:bodyPr/>
          <a:lstStyle/>
          <a:p>
            <a:r>
              <a:rPr lang="en-US" dirty="0" smtClean="0"/>
              <a:t>PROJECT RECOMMENDATION CLASSIFICATION</a:t>
            </a:r>
            <a:endParaRPr lang="en-ID" dirty="0"/>
          </a:p>
        </p:txBody>
      </p:sp>
      <p:sp>
        <p:nvSpPr>
          <p:cNvPr id="10" name="TextBox 9">
            <a:extLst>
              <a:ext uri="{FF2B5EF4-FFF2-40B4-BE49-F238E27FC236}">
                <a16:creationId xmlns:a16="http://schemas.microsoft.com/office/drawing/2014/main" id="{8AFCDD9A-8B65-40CC-A577-180534D1CB69}"/>
              </a:ext>
            </a:extLst>
          </p:cNvPr>
          <p:cNvSpPr txBox="1"/>
          <p:nvPr/>
        </p:nvSpPr>
        <p:spPr>
          <a:xfrm>
            <a:off x="2944562" y="3404307"/>
            <a:ext cx="2858813" cy="1600438"/>
          </a:xfrm>
          <a:prstGeom prst="rect">
            <a:avLst/>
          </a:prstGeom>
          <a:noFill/>
        </p:spPr>
        <p:txBody>
          <a:bodyPr wrap="square" rtlCol="0">
            <a:spAutoFit/>
          </a:bodyPr>
          <a:lstStyle/>
          <a:p>
            <a:pPr algn="ctr"/>
            <a:r>
              <a:rPr lang="en-US" b="1" dirty="0" smtClean="0">
                <a:solidFill>
                  <a:schemeClr val="tx1"/>
                </a:solidFill>
                <a:latin typeface="Montserrat Black" panose="020B0604020202020204" charset="0"/>
                <a:ea typeface="EB Garamond" panose="00000500000000000000" pitchFamily="2" charset="0"/>
              </a:rPr>
              <a:t>Assumption :</a:t>
            </a:r>
          </a:p>
          <a:p>
            <a:pPr algn="ctr"/>
            <a:r>
              <a:rPr lang="en-US" b="1" dirty="0" smtClean="0">
                <a:solidFill>
                  <a:schemeClr val="tx1"/>
                </a:solidFill>
                <a:latin typeface="Montserrat Black" panose="020B0604020202020204" charset="0"/>
                <a:ea typeface="EB Garamond" panose="00000500000000000000" pitchFamily="2" charset="0"/>
              </a:rPr>
              <a:t>- </a:t>
            </a:r>
            <a:r>
              <a:rPr lang="en-US" b="1" dirty="0">
                <a:solidFill>
                  <a:schemeClr val="tx1"/>
                </a:solidFill>
                <a:latin typeface="Montserrat Black" panose="020B0604020202020204" charset="0"/>
                <a:ea typeface="EB Garamond" panose="00000500000000000000" pitchFamily="2" charset="0"/>
              </a:rPr>
              <a:t>Equal sales </a:t>
            </a:r>
            <a:r>
              <a:rPr lang="en-US" b="1" dirty="0" smtClean="0">
                <a:solidFill>
                  <a:schemeClr val="tx1"/>
                </a:solidFill>
                <a:latin typeface="Montserrat Black" panose="020B0604020202020204" charset="0"/>
                <a:ea typeface="EB Garamond" panose="00000500000000000000" pitchFamily="2" charset="0"/>
              </a:rPr>
              <a:t>performance </a:t>
            </a:r>
            <a:r>
              <a:rPr lang="en-US" b="1" dirty="0">
                <a:solidFill>
                  <a:schemeClr val="tx1"/>
                </a:solidFill>
                <a:latin typeface="Montserrat Black" panose="020B0604020202020204" charset="0"/>
                <a:ea typeface="EB Garamond" panose="00000500000000000000" pitchFamily="2" charset="0"/>
              </a:rPr>
              <a:t>across the board</a:t>
            </a:r>
          </a:p>
          <a:p>
            <a:pPr algn="ctr"/>
            <a:r>
              <a:rPr lang="en-US" b="1" dirty="0">
                <a:solidFill>
                  <a:schemeClr val="tx1"/>
                </a:solidFill>
                <a:latin typeface="Montserrat Black" panose="020B0604020202020204" charset="0"/>
                <a:ea typeface="EB Garamond" panose="00000500000000000000" pitchFamily="2" charset="0"/>
              </a:rPr>
              <a:t>- Fifth segment managed higher profit</a:t>
            </a:r>
          </a:p>
          <a:p>
            <a:pPr algn="ctr"/>
            <a:r>
              <a:rPr lang="en-US" b="1" dirty="0">
                <a:solidFill>
                  <a:schemeClr val="tx1"/>
                </a:solidFill>
                <a:latin typeface="Montserrat Black" panose="020B0604020202020204" charset="0"/>
                <a:ea typeface="EB Garamond" panose="00000500000000000000" pitchFamily="2" charset="0"/>
              </a:rPr>
              <a:t>- Recommended to </a:t>
            </a:r>
            <a:r>
              <a:rPr lang="en-US" b="1" dirty="0" smtClean="0">
                <a:solidFill>
                  <a:schemeClr val="tx1"/>
                </a:solidFill>
                <a:latin typeface="Montserrat Black" panose="020B0604020202020204" charset="0"/>
                <a:ea typeface="EB Garamond" panose="00000500000000000000" pitchFamily="2" charset="0"/>
              </a:rPr>
              <a:t>prioritize </a:t>
            </a:r>
            <a:r>
              <a:rPr lang="en-US" b="1" dirty="0">
                <a:solidFill>
                  <a:schemeClr val="tx1"/>
                </a:solidFill>
                <a:latin typeface="Montserrat Black" panose="020B0604020202020204" charset="0"/>
                <a:ea typeface="EB Garamond" panose="00000500000000000000" pitchFamily="2" charset="0"/>
              </a:rPr>
              <a:t>this </a:t>
            </a:r>
            <a:r>
              <a:rPr lang="en-US" b="1" dirty="0" smtClean="0">
                <a:solidFill>
                  <a:schemeClr val="tx1"/>
                </a:solidFill>
                <a:latin typeface="Montserrat Black" panose="020B0604020202020204" charset="0"/>
                <a:ea typeface="EB Garamond" panose="00000500000000000000" pitchFamily="2" charset="0"/>
              </a:rPr>
              <a:t>segment</a:t>
            </a:r>
            <a:endParaRPr lang="en-US" b="1" dirty="0">
              <a:solidFill>
                <a:schemeClr val="tx1"/>
              </a:solidFill>
              <a:latin typeface="Montserrat Black" panose="020B0604020202020204" charset="0"/>
              <a:ea typeface="EB Garamond" panose="00000500000000000000" pitchFamily="2" charset="0"/>
            </a:endParaRPr>
          </a:p>
        </p:txBody>
      </p:sp>
      <p:sp>
        <p:nvSpPr>
          <p:cNvPr id="8" name="TextBox 7">
            <a:extLst>
              <a:ext uri="{FF2B5EF4-FFF2-40B4-BE49-F238E27FC236}">
                <a16:creationId xmlns:a16="http://schemas.microsoft.com/office/drawing/2014/main" id="{D9B2A4CC-001A-455F-BA1F-2DF96C7E61F3}"/>
              </a:ext>
            </a:extLst>
          </p:cNvPr>
          <p:cNvSpPr txBox="1"/>
          <p:nvPr/>
        </p:nvSpPr>
        <p:spPr>
          <a:xfrm>
            <a:off x="641131" y="2999925"/>
            <a:ext cx="7903779" cy="404382"/>
          </a:xfrm>
          <a:prstGeom prst="rect">
            <a:avLst/>
          </a:prstGeom>
          <a:noFill/>
          <a:ln w="19050">
            <a:solidFill>
              <a:srgbClr val="FF0000"/>
            </a:solidFill>
          </a:ln>
        </p:spPr>
        <p:txBody>
          <a:bodyPr wrap="square" rtlCol="0">
            <a:spAutoFit/>
          </a:bodyPr>
          <a:lstStyle/>
          <a:p>
            <a:endParaRPr lang="en-ID" dirty="0"/>
          </a:p>
        </p:txBody>
      </p:sp>
    </p:spTree>
    <p:extLst>
      <p:ext uri="{BB962C8B-B14F-4D97-AF65-F5344CB8AC3E}">
        <p14:creationId xmlns:p14="http://schemas.microsoft.com/office/powerpoint/2010/main" val="28719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715890" y="2002261"/>
            <a:ext cx="5756968" cy="1213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CONCLUSION</a:t>
            </a:r>
          </a:p>
          <a:p>
            <a:pPr algn="ctr"/>
            <a:r>
              <a:rPr lang="en-ID" sz="2400" dirty="0" smtClean="0">
                <a:solidFill>
                  <a:schemeClr val="bg1"/>
                </a:solidFill>
                <a:latin typeface="Montserrat Black" panose="020B0604020202020204" charset="0"/>
              </a:rPr>
              <a:t>&amp;</a:t>
            </a:r>
          </a:p>
          <a:p>
            <a:pPr algn="ctr"/>
            <a:r>
              <a:rPr lang="en-ID" sz="2400" dirty="0" smtClean="0">
                <a:solidFill>
                  <a:schemeClr val="bg1"/>
                </a:solidFill>
                <a:latin typeface="Montserrat Black" panose="020B0604020202020204" charset="0"/>
              </a:rPr>
              <a:t>RECOMMENDATION</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4420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sp>
        <p:nvSpPr>
          <p:cNvPr id="2838" name="Google Shape;2838;p38"/>
          <p:cNvSpPr txBox="1">
            <a:spLocks noGrp="1"/>
          </p:cNvSpPr>
          <p:nvPr>
            <p:ph type="title"/>
          </p:nvPr>
        </p:nvSpPr>
        <p:spPr>
          <a:xfrm>
            <a:off x="4964734" y="308394"/>
            <a:ext cx="4042631" cy="146785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CONCLUSION</a:t>
            </a:r>
            <a:br>
              <a:rPr lang="en" dirty="0" smtClean="0"/>
            </a:br>
            <a:r>
              <a:rPr lang="en" dirty="0" smtClean="0"/>
              <a:t>&amp;</a:t>
            </a:r>
            <a:br>
              <a:rPr lang="en" dirty="0" smtClean="0"/>
            </a:br>
            <a:r>
              <a:rPr lang="en" dirty="0" smtClean="0"/>
              <a:t>RECOMMENDATION</a:t>
            </a:r>
            <a:endParaRPr dirty="0">
              <a:solidFill>
                <a:srgbClr val="434343"/>
              </a:solidFill>
            </a:endParaRPr>
          </a:p>
        </p:txBody>
      </p:sp>
      <p:sp>
        <p:nvSpPr>
          <p:cNvPr id="4" name="Google Shape;358;p20"/>
          <p:cNvSpPr txBox="1">
            <a:spLocks/>
          </p:cNvSpPr>
          <p:nvPr/>
        </p:nvSpPr>
        <p:spPr>
          <a:xfrm>
            <a:off x="397638" y="756744"/>
            <a:ext cx="4310995" cy="38152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Tx/>
              <a:buChar char="-"/>
            </a:pPr>
            <a:r>
              <a:rPr lang="en-US" dirty="0" smtClean="0">
                <a:latin typeface="Montserrat Black" panose="020B0604020202020204" charset="0"/>
              </a:rPr>
              <a:t>The </a:t>
            </a:r>
            <a:r>
              <a:rPr lang="en-US" dirty="0">
                <a:latin typeface="Montserrat Black" panose="020B0604020202020204" charset="0"/>
              </a:rPr>
              <a:t>company able to determine which house selling segmentation accurately using our Machine Learning (Classification</a:t>
            </a:r>
            <a:r>
              <a:rPr lang="en-US" dirty="0" smtClean="0">
                <a:latin typeface="Montserrat Black" panose="020B0604020202020204" charset="0"/>
              </a:rPr>
              <a:t>).</a:t>
            </a:r>
            <a:endParaRPr lang="en-US" dirty="0">
              <a:latin typeface="Montserrat Black" panose="020B0604020202020204" charset="0"/>
            </a:endParaRPr>
          </a:p>
          <a:p>
            <a:pPr marL="285750" indent="-285750" algn="ctr">
              <a:buFontTx/>
              <a:buChar char="-"/>
            </a:pPr>
            <a:r>
              <a:rPr lang="en-US" dirty="0" smtClean="0">
                <a:latin typeface="Montserrat Black" panose="020B0604020202020204" charset="0"/>
              </a:rPr>
              <a:t>The </a:t>
            </a:r>
            <a:r>
              <a:rPr lang="en-US" dirty="0">
                <a:latin typeface="Montserrat Black" panose="020B0604020202020204" charset="0"/>
              </a:rPr>
              <a:t>company able to get a benchmark of the house they try to buy using Machine Learning (Regression), so the negotiation process can be faster and increase our profit since we will be able to determine good </a:t>
            </a:r>
            <a:r>
              <a:rPr lang="en-US" dirty="0" smtClean="0">
                <a:latin typeface="Montserrat Black" panose="020B0604020202020204" charset="0"/>
              </a:rPr>
              <a:t>price.</a:t>
            </a:r>
            <a:endParaRPr lang="en-US" dirty="0">
              <a:latin typeface="Montserrat Black" panose="020B0604020202020204" charset="0"/>
            </a:endParaRPr>
          </a:p>
          <a:p>
            <a:pPr marL="285750" indent="-285750" algn="ctr">
              <a:buFontTx/>
              <a:buChar char="-"/>
            </a:pPr>
            <a:r>
              <a:rPr lang="en-US" dirty="0" smtClean="0">
                <a:latin typeface="Montserrat Black" panose="020B0604020202020204" charset="0"/>
              </a:rPr>
              <a:t>But </a:t>
            </a:r>
            <a:r>
              <a:rPr lang="en-US" dirty="0">
                <a:latin typeface="Montserrat Black" panose="020B0604020202020204" charset="0"/>
              </a:rPr>
              <a:t>to achieve these two goals, a large amount of data will be required to support our Machine </a:t>
            </a:r>
            <a:r>
              <a:rPr lang="en-US" dirty="0" smtClean="0">
                <a:latin typeface="Montserrat Black" panose="020B0604020202020204" charset="0"/>
              </a:rPr>
              <a:t>Learning.</a:t>
            </a:r>
            <a:endParaRPr lang="en-US" dirty="0">
              <a:latin typeface="Montserrat Black" panose="020B0604020202020204" charset="0"/>
            </a:endParaRPr>
          </a:p>
          <a:p>
            <a:pPr marL="285750" indent="-285750" algn="ctr">
              <a:buFontTx/>
              <a:buChar char="-"/>
            </a:pPr>
            <a:r>
              <a:rPr lang="en-US" dirty="0" smtClean="0">
                <a:latin typeface="Montserrat Black" panose="020B0604020202020204" charset="0"/>
              </a:rPr>
              <a:t>There </a:t>
            </a:r>
            <a:r>
              <a:rPr lang="en-US" dirty="0">
                <a:latin typeface="Montserrat Black" panose="020B0604020202020204" charset="0"/>
              </a:rPr>
              <a:t>is a weakness in our Regression Machine Learning. It has a hard time in predicting old houses' prices. To counter this problem, the company able to hired an expert in predicting these types of houses' </a:t>
            </a:r>
            <a:r>
              <a:rPr lang="en-US" dirty="0" smtClean="0">
                <a:latin typeface="Montserrat Black" panose="020B0604020202020204" charset="0"/>
              </a:rPr>
              <a:t>prices.</a:t>
            </a:r>
            <a:endParaRPr lang="en-US" dirty="0">
              <a:latin typeface="Montserrat Black"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237" y="2529124"/>
            <a:ext cx="3115763" cy="2614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66;p36"/>
          <p:cNvSpPr txBox="1">
            <a:spLocks noGrp="1"/>
          </p:cNvSpPr>
          <p:nvPr>
            <p:ph type="ctrTitle"/>
          </p:nvPr>
        </p:nvSpPr>
        <p:spPr>
          <a:xfrm>
            <a:off x="2050631" y="2136303"/>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smtClean="0">
                <a:solidFill>
                  <a:schemeClr val="lt2"/>
                </a:solidFill>
              </a:rPr>
              <a:t>THANK YOU FOR YOUR ATTENTION</a:t>
            </a:r>
            <a:endParaRPr dirty="0">
              <a:solidFill>
                <a:schemeClr val="lt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Goals</a:t>
            </a:r>
            <a:endParaRPr dirty="0"/>
          </a:p>
        </p:txBody>
      </p:sp>
      <p:sp>
        <p:nvSpPr>
          <p:cNvPr id="355" name="Google Shape;355;p20"/>
          <p:cNvSpPr txBox="1">
            <a:spLocks noGrp="1"/>
          </p:cNvSpPr>
          <p:nvPr>
            <p:ph type="subTitle" idx="3"/>
          </p:nvPr>
        </p:nvSpPr>
        <p:spPr>
          <a:xfrm>
            <a:off x="5744615" y="1730947"/>
            <a:ext cx="3188887"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Montserrat Light" panose="020B0604020202020204" charset="0"/>
              </a:rPr>
              <a:t>D</a:t>
            </a:r>
            <a:r>
              <a:rPr lang="en-US" sz="1400" dirty="0" smtClean="0">
                <a:latin typeface="Montserrat Light" panose="020B0604020202020204" charset="0"/>
              </a:rPr>
              <a:t>etermine </a:t>
            </a:r>
            <a:r>
              <a:rPr lang="en-US" sz="1400" dirty="0">
                <a:latin typeface="Montserrat Light" panose="020B0604020202020204" charset="0"/>
              </a:rPr>
              <a:t>the correct residential segmentation based on its type and the building size to fulfill customers' requests.</a:t>
            </a:r>
          </a:p>
        </p:txBody>
      </p:sp>
      <p:sp>
        <p:nvSpPr>
          <p:cNvPr id="356" name="Google Shape;356;p20"/>
          <p:cNvSpPr txBox="1">
            <a:spLocks noGrp="1"/>
          </p:cNvSpPr>
          <p:nvPr>
            <p:ph type="ctrTitle" idx="4"/>
          </p:nvPr>
        </p:nvSpPr>
        <p:spPr>
          <a:xfrm>
            <a:off x="6025242" y="1458209"/>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latin typeface="Montserrat Black" panose="020B0604020202020204" charset="0"/>
              </a:rPr>
              <a:t>Segmentation</a:t>
            </a:r>
            <a:endParaRPr sz="1600" dirty="0">
              <a:latin typeface="Montserrat Black" panose="020B0604020202020204" charset="0"/>
            </a:endParaRPr>
          </a:p>
        </p:txBody>
      </p:sp>
      <p:sp>
        <p:nvSpPr>
          <p:cNvPr id="357" name="Google Shape;357;p20"/>
          <p:cNvSpPr txBox="1">
            <a:spLocks noGrp="1"/>
          </p:cNvSpPr>
          <p:nvPr>
            <p:ph type="subTitle" idx="5"/>
          </p:nvPr>
        </p:nvSpPr>
        <p:spPr>
          <a:xfrm>
            <a:off x="161465" y="1694203"/>
            <a:ext cx="3269553"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Montserrat Light" panose="020B0604020202020204" charset="0"/>
              </a:rPr>
              <a:t>Having good price as a benchmark for </a:t>
            </a:r>
            <a:r>
              <a:rPr lang="en" sz="1400" dirty="0" smtClean="0">
                <a:latin typeface="Montserrat Light" panose="020B0604020202020204" charset="0"/>
              </a:rPr>
              <a:t>house </a:t>
            </a:r>
            <a:r>
              <a:rPr lang="en" sz="1400" dirty="0">
                <a:latin typeface="Montserrat Light" panose="020B0604020202020204" charset="0"/>
              </a:rPr>
              <a:t>acquisition </a:t>
            </a:r>
            <a:r>
              <a:rPr lang="en-ID" sz="1400" dirty="0">
                <a:latin typeface="Montserrat Light" panose="020B0604020202020204" charset="0"/>
              </a:rPr>
              <a:t>is one of the key factor of gaining profit for the company.</a:t>
            </a:r>
            <a:endParaRPr sz="1400" dirty="0">
              <a:latin typeface="Montserrat Light" panose="020B0604020202020204" charset="0"/>
            </a:endParaRPr>
          </a:p>
        </p:txBody>
      </p:sp>
      <p:sp>
        <p:nvSpPr>
          <p:cNvPr id="358" name="Google Shape;358;p20"/>
          <p:cNvSpPr txBox="1">
            <a:spLocks noGrp="1"/>
          </p:cNvSpPr>
          <p:nvPr>
            <p:ph type="ctrTitle" idx="6"/>
          </p:nvPr>
        </p:nvSpPr>
        <p:spPr>
          <a:xfrm>
            <a:off x="555295" y="1452161"/>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latin typeface="Montserrat Black" panose="020B0604020202020204" charset="0"/>
              </a:rPr>
              <a:t>Market Valuation</a:t>
            </a:r>
            <a:endParaRPr sz="1600" dirty="0">
              <a:latin typeface="Montserrat Black" panose="020B0604020202020204" charset="0"/>
            </a:endParaRPr>
          </a:p>
        </p:txBody>
      </p:sp>
      <p:sp>
        <p:nvSpPr>
          <p:cNvPr id="359" name="Google Shape;359;p20"/>
          <p:cNvSpPr/>
          <p:nvPr/>
        </p:nvSpPr>
        <p:spPr>
          <a:xfrm>
            <a:off x="2637549" y="339895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0"/>
          <p:cNvSpPr/>
          <p:nvPr/>
        </p:nvSpPr>
        <p:spPr>
          <a:xfrm>
            <a:off x="5093353" y="339855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0"/>
          <p:cNvSpPr/>
          <p:nvPr/>
        </p:nvSpPr>
        <p:spPr>
          <a:xfrm>
            <a:off x="5403382" y="318468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0"/>
          <p:cNvSpPr/>
          <p:nvPr/>
        </p:nvSpPr>
        <p:spPr>
          <a:xfrm>
            <a:off x="5373761" y="347865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0"/>
          <p:cNvSpPr/>
          <p:nvPr/>
        </p:nvSpPr>
        <p:spPr>
          <a:xfrm>
            <a:off x="5315156" y="389043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0"/>
          <p:cNvSpPr/>
          <p:nvPr/>
        </p:nvSpPr>
        <p:spPr>
          <a:xfrm>
            <a:off x="5386676" y="305415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0"/>
          <p:cNvSpPr/>
          <p:nvPr/>
        </p:nvSpPr>
        <p:spPr>
          <a:xfrm>
            <a:off x="5402745" y="397738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0"/>
          <p:cNvSpPr/>
          <p:nvPr/>
        </p:nvSpPr>
        <p:spPr>
          <a:xfrm>
            <a:off x="5491609" y="368435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0"/>
          <p:cNvSpPr/>
          <p:nvPr/>
        </p:nvSpPr>
        <p:spPr>
          <a:xfrm>
            <a:off x="5491609" y="327291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0"/>
          <p:cNvSpPr/>
          <p:nvPr/>
        </p:nvSpPr>
        <p:spPr>
          <a:xfrm>
            <a:off x="5579165" y="397738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0"/>
          <p:cNvSpPr/>
          <p:nvPr/>
        </p:nvSpPr>
        <p:spPr>
          <a:xfrm>
            <a:off x="5403382" y="415601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0"/>
          <p:cNvSpPr/>
          <p:nvPr/>
        </p:nvSpPr>
        <p:spPr>
          <a:xfrm>
            <a:off x="5579802" y="415601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0"/>
          <p:cNvSpPr/>
          <p:nvPr/>
        </p:nvSpPr>
        <p:spPr>
          <a:xfrm>
            <a:off x="5403382" y="433246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0"/>
          <p:cNvSpPr/>
          <p:nvPr/>
        </p:nvSpPr>
        <p:spPr>
          <a:xfrm>
            <a:off x="5579802" y="433246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0"/>
          <p:cNvSpPr/>
          <p:nvPr/>
        </p:nvSpPr>
        <p:spPr>
          <a:xfrm>
            <a:off x="5462290" y="453723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0"/>
          <p:cNvSpPr/>
          <p:nvPr/>
        </p:nvSpPr>
        <p:spPr>
          <a:xfrm>
            <a:off x="5481512" y="356684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0"/>
          <p:cNvSpPr/>
          <p:nvPr/>
        </p:nvSpPr>
        <p:spPr>
          <a:xfrm>
            <a:off x="3670160" y="339756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0"/>
          <p:cNvSpPr/>
          <p:nvPr/>
        </p:nvSpPr>
        <p:spPr>
          <a:xfrm>
            <a:off x="5031108" y="482056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0"/>
          <p:cNvSpPr/>
          <p:nvPr/>
        </p:nvSpPr>
        <p:spPr>
          <a:xfrm>
            <a:off x="2723254" y="4803968"/>
            <a:ext cx="3783648"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0"/>
          <p:cNvSpPr/>
          <p:nvPr/>
        </p:nvSpPr>
        <p:spPr>
          <a:xfrm>
            <a:off x="3840124" y="391851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0"/>
          <p:cNvSpPr/>
          <p:nvPr/>
        </p:nvSpPr>
        <p:spPr>
          <a:xfrm>
            <a:off x="3878552" y="396578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0"/>
          <p:cNvSpPr/>
          <p:nvPr/>
        </p:nvSpPr>
        <p:spPr>
          <a:xfrm>
            <a:off x="3171627" y="371426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0"/>
          <p:cNvSpPr/>
          <p:nvPr/>
        </p:nvSpPr>
        <p:spPr>
          <a:xfrm>
            <a:off x="3059363" y="390612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0"/>
          <p:cNvSpPr/>
          <p:nvPr/>
        </p:nvSpPr>
        <p:spPr>
          <a:xfrm>
            <a:off x="3032926" y="403233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0"/>
          <p:cNvSpPr/>
          <p:nvPr/>
        </p:nvSpPr>
        <p:spPr>
          <a:xfrm>
            <a:off x="3116064" y="411638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0"/>
          <p:cNvSpPr/>
          <p:nvPr/>
        </p:nvSpPr>
        <p:spPr>
          <a:xfrm>
            <a:off x="5457001" y="423967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0"/>
          <p:cNvSpPr/>
          <p:nvPr/>
        </p:nvSpPr>
        <p:spPr>
          <a:xfrm>
            <a:off x="5552576" y="434242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0"/>
          <p:cNvSpPr/>
          <p:nvPr/>
        </p:nvSpPr>
        <p:spPr>
          <a:xfrm>
            <a:off x="5552576" y="447932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0"/>
          <p:cNvSpPr/>
          <p:nvPr/>
        </p:nvSpPr>
        <p:spPr>
          <a:xfrm>
            <a:off x="5553709" y="461625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0"/>
          <p:cNvSpPr/>
          <p:nvPr/>
        </p:nvSpPr>
        <p:spPr>
          <a:xfrm>
            <a:off x="5552576" y="475350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0"/>
          <p:cNvSpPr/>
          <p:nvPr/>
        </p:nvSpPr>
        <p:spPr>
          <a:xfrm>
            <a:off x="5725114" y="434269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0"/>
          <p:cNvSpPr/>
          <p:nvPr/>
        </p:nvSpPr>
        <p:spPr>
          <a:xfrm>
            <a:off x="5725114" y="447924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0"/>
          <p:cNvSpPr/>
          <p:nvPr/>
        </p:nvSpPr>
        <p:spPr>
          <a:xfrm>
            <a:off x="5713351" y="461629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0"/>
          <p:cNvSpPr/>
          <p:nvPr/>
        </p:nvSpPr>
        <p:spPr>
          <a:xfrm>
            <a:off x="5712609" y="475374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0"/>
          <p:cNvSpPr/>
          <p:nvPr/>
        </p:nvSpPr>
        <p:spPr>
          <a:xfrm>
            <a:off x="5451281" y="412002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0"/>
          <p:cNvSpPr/>
          <p:nvPr/>
        </p:nvSpPr>
        <p:spPr>
          <a:xfrm>
            <a:off x="3226874" y="411638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0"/>
          <p:cNvSpPr/>
          <p:nvPr/>
        </p:nvSpPr>
        <p:spPr>
          <a:xfrm>
            <a:off x="3115495" y="428063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0"/>
          <p:cNvSpPr/>
          <p:nvPr/>
        </p:nvSpPr>
        <p:spPr>
          <a:xfrm>
            <a:off x="3226557" y="428063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0"/>
          <p:cNvSpPr/>
          <p:nvPr/>
        </p:nvSpPr>
        <p:spPr>
          <a:xfrm>
            <a:off x="3116064" y="444903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0"/>
          <p:cNvSpPr/>
          <p:nvPr/>
        </p:nvSpPr>
        <p:spPr>
          <a:xfrm>
            <a:off x="3227158" y="444903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0"/>
          <p:cNvSpPr/>
          <p:nvPr/>
        </p:nvSpPr>
        <p:spPr>
          <a:xfrm>
            <a:off x="3116064" y="461537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0"/>
          <p:cNvSpPr/>
          <p:nvPr/>
        </p:nvSpPr>
        <p:spPr>
          <a:xfrm>
            <a:off x="3226874" y="461537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0"/>
          <p:cNvSpPr/>
          <p:nvPr/>
        </p:nvSpPr>
        <p:spPr>
          <a:xfrm>
            <a:off x="3115495" y="477959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20"/>
          <p:cNvSpPr/>
          <p:nvPr/>
        </p:nvSpPr>
        <p:spPr>
          <a:xfrm>
            <a:off x="3226557" y="477959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20"/>
          <p:cNvSpPr/>
          <p:nvPr/>
        </p:nvSpPr>
        <p:spPr>
          <a:xfrm>
            <a:off x="3985947" y="396578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20"/>
          <p:cNvSpPr/>
          <p:nvPr/>
        </p:nvSpPr>
        <p:spPr>
          <a:xfrm>
            <a:off x="4093390" y="396578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0"/>
          <p:cNvSpPr/>
          <p:nvPr/>
        </p:nvSpPr>
        <p:spPr>
          <a:xfrm>
            <a:off x="3878552" y="406405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0"/>
          <p:cNvSpPr/>
          <p:nvPr/>
        </p:nvSpPr>
        <p:spPr>
          <a:xfrm>
            <a:off x="3985947" y="406405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0"/>
          <p:cNvSpPr/>
          <p:nvPr/>
        </p:nvSpPr>
        <p:spPr>
          <a:xfrm>
            <a:off x="4093390" y="406405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20"/>
          <p:cNvSpPr/>
          <p:nvPr/>
        </p:nvSpPr>
        <p:spPr>
          <a:xfrm>
            <a:off x="3878552" y="416231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0"/>
          <p:cNvSpPr/>
          <p:nvPr/>
        </p:nvSpPr>
        <p:spPr>
          <a:xfrm>
            <a:off x="3985947" y="416231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0"/>
          <p:cNvSpPr/>
          <p:nvPr/>
        </p:nvSpPr>
        <p:spPr>
          <a:xfrm>
            <a:off x="4093390" y="416231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20"/>
          <p:cNvSpPr/>
          <p:nvPr/>
        </p:nvSpPr>
        <p:spPr>
          <a:xfrm>
            <a:off x="3878552" y="426058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20"/>
          <p:cNvSpPr/>
          <p:nvPr/>
        </p:nvSpPr>
        <p:spPr>
          <a:xfrm>
            <a:off x="3985947" y="426058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20"/>
          <p:cNvSpPr/>
          <p:nvPr/>
        </p:nvSpPr>
        <p:spPr>
          <a:xfrm>
            <a:off x="4093390" y="426058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0"/>
          <p:cNvSpPr/>
          <p:nvPr/>
        </p:nvSpPr>
        <p:spPr>
          <a:xfrm>
            <a:off x="3878552" y="435883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0"/>
          <p:cNvSpPr/>
          <p:nvPr/>
        </p:nvSpPr>
        <p:spPr>
          <a:xfrm>
            <a:off x="3985947" y="435883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0"/>
          <p:cNvSpPr/>
          <p:nvPr/>
        </p:nvSpPr>
        <p:spPr>
          <a:xfrm>
            <a:off x="4093390" y="435883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20"/>
          <p:cNvSpPr/>
          <p:nvPr/>
        </p:nvSpPr>
        <p:spPr>
          <a:xfrm>
            <a:off x="3878552" y="445712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20"/>
          <p:cNvSpPr/>
          <p:nvPr/>
        </p:nvSpPr>
        <p:spPr>
          <a:xfrm>
            <a:off x="3985947" y="445712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20"/>
          <p:cNvSpPr/>
          <p:nvPr/>
        </p:nvSpPr>
        <p:spPr>
          <a:xfrm>
            <a:off x="4093390" y="445712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0"/>
          <p:cNvSpPr/>
          <p:nvPr/>
        </p:nvSpPr>
        <p:spPr>
          <a:xfrm>
            <a:off x="3878552" y="455539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0"/>
          <p:cNvSpPr/>
          <p:nvPr/>
        </p:nvSpPr>
        <p:spPr>
          <a:xfrm>
            <a:off x="3985947" y="455539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20"/>
          <p:cNvSpPr/>
          <p:nvPr/>
        </p:nvSpPr>
        <p:spPr>
          <a:xfrm>
            <a:off x="4093390" y="455539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20"/>
          <p:cNvSpPr/>
          <p:nvPr/>
        </p:nvSpPr>
        <p:spPr>
          <a:xfrm>
            <a:off x="3878552" y="465364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0"/>
          <p:cNvSpPr/>
          <p:nvPr/>
        </p:nvSpPr>
        <p:spPr>
          <a:xfrm>
            <a:off x="3985947" y="465364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0"/>
          <p:cNvSpPr/>
          <p:nvPr/>
        </p:nvSpPr>
        <p:spPr>
          <a:xfrm>
            <a:off x="4093390" y="465364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0"/>
          <p:cNvSpPr/>
          <p:nvPr/>
        </p:nvSpPr>
        <p:spPr>
          <a:xfrm>
            <a:off x="3878552" y="475191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0"/>
          <p:cNvSpPr/>
          <p:nvPr/>
        </p:nvSpPr>
        <p:spPr>
          <a:xfrm>
            <a:off x="3985947" y="475191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0"/>
          <p:cNvSpPr/>
          <p:nvPr/>
        </p:nvSpPr>
        <p:spPr>
          <a:xfrm>
            <a:off x="4093390" y="475191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0"/>
          <p:cNvSpPr/>
          <p:nvPr/>
        </p:nvSpPr>
        <p:spPr>
          <a:xfrm>
            <a:off x="3878552" y="485020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0"/>
          <p:cNvSpPr/>
          <p:nvPr/>
        </p:nvSpPr>
        <p:spPr>
          <a:xfrm>
            <a:off x="3985947" y="485020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20"/>
          <p:cNvSpPr/>
          <p:nvPr/>
        </p:nvSpPr>
        <p:spPr>
          <a:xfrm>
            <a:off x="4093390" y="485020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0"/>
          <p:cNvSpPr/>
          <p:nvPr/>
        </p:nvSpPr>
        <p:spPr>
          <a:xfrm>
            <a:off x="3878552" y="464801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0"/>
          <p:cNvSpPr/>
          <p:nvPr/>
        </p:nvSpPr>
        <p:spPr>
          <a:xfrm>
            <a:off x="3985947" y="464801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20"/>
          <p:cNvSpPr/>
          <p:nvPr/>
        </p:nvSpPr>
        <p:spPr>
          <a:xfrm>
            <a:off x="4093390" y="464801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20"/>
          <p:cNvSpPr/>
          <p:nvPr/>
        </p:nvSpPr>
        <p:spPr>
          <a:xfrm>
            <a:off x="3878552" y="385946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0"/>
          <p:cNvSpPr/>
          <p:nvPr/>
        </p:nvSpPr>
        <p:spPr>
          <a:xfrm>
            <a:off x="4604371" y="380122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0"/>
          <p:cNvSpPr/>
          <p:nvPr/>
        </p:nvSpPr>
        <p:spPr>
          <a:xfrm>
            <a:off x="4642766" y="384849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0"/>
          <p:cNvSpPr/>
          <p:nvPr/>
        </p:nvSpPr>
        <p:spPr>
          <a:xfrm>
            <a:off x="4750161" y="384849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0"/>
          <p:cNvSpPr/>
          <p:nvPr/>
        </p:nvSpPr>
        <p:spPr>
          <a:xfrm>
            <a:off x="4857588" y="384849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0"/>
          <p:cNvSpPr/>
          <p:nvPr/>
        </p:nvSpPr>
        <p:spPr>
          <a:xfrm>
            <a:off x="4642766" y="394130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0"/>
          <p:cNvSpPr/>
          <p:nvPr/>
        </p:nvSpPr>
        <p:spPr>
          <a:xfrm>
            <a:off x="4750161" y="394130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20"/>
          <p:cNvSpPr/>
          <p:nvPr/>
        </p:nvSpPr>
        <p:spPr>
          <a:xfrm>
            <a:off x="4857588" y="394130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0"/>
          <p:cNvSpPr/>
          <p:nvPr/>
        </p:nvSpPr>
        <p:spPr>
          <a:xfrm>
            <a:off x="4642766" y="403408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20"/>
          <p:cNvSpPr/>
          <p:nvPr/>
        </p:nvSpPr>
        <p:spPr>
          <a:xfrm>
            <a:off x="4750161" y="403408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20"/>
          <p:cNvSpPr/>
          <p:nvPr/>
        </p:nvSpPr>
        <p:spPr>
          <a:xfrm>
            <a:off x="4857588" y="403408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20"/>
          <p:cNvSpPr/>
          <p:nvPr/>
        </p:nvSpPr>
        <p:spPr>
          <a:xfrm>
            <a:off x="4642766" y="412690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0"/>
          <p:cNvSpPr/>
          <p:nvPr/>
        </p:nvSpPr>
        <p:spPr>
          <a:xfrm>
            <a:off x="4750161" y="412690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20"/>
          <p:cNvSpPr/>
          <p:nvPr/>
        </p:nvSpPr>
        <p:spPr>
          <a:xfrm>
            <a:off x="4857588" y="412690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20"/>
          <p:cNvSpPr/>
          <p:nvPr/>
        </p:nvSpPr>
        <p:spPr>
          <a:xfrm>
            <a:off x="4642766" y="421973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20"/>
          <p:cNvSpPr/>
          <p:nvPr/>
        </p:nvSpPr>
        <p:spPr>
          <a:xfrm>
            <a:off x="3944815" y="404122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20"/>
          <p:cNvSpPr/>
          <p:nvPr/>
        </p:nvSpPr>
        <p:spPr>
          <a:xfrm>
            <a:off x="3823252" y="416279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20"/>
          <p:cNvSpPr/>
          <p:nvPr/>
        </p:nvSpPr>
        <p:spPr>
          <a:xfrm>
            <a:off x="3916198" y="449619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20"/>
          <p:cNvSpPr/>
          <p:nvPr/>
        </p:nvSpPr>
        <p:spPr>
          <a:xfrm>
            <a:off x="3917513" y="437501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0"/>
          <p:cNvSpPr/>
          <p:nvPr/>
        </p:nvSpPr>
        <p:spPr>
          <a:xfrm>
            <a:off x="3916198" y="425376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20"/>
          <p:cNvSpPr/>
          <p:nvPr/>
        </p:nvSpPr>
        <p:spPr>
          <a:xfrm>
            <a:off x="3916198" y="461741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0"/>
          <p:cNvSpPr/>
          <p:nvPr/>
        </p:nvSpPr>
        <p:spPr>
          <a:xfrm>
            <a:off x="3916198" y="473897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0"/>
          <p:cNvSpPr/>
          <p:nvPr/>
        </p:nvSpPr>
        <p:spPr>
          <a:xfrm>
            <a:off x="3916198" y="486018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20"/>
          <p:cNvSpPr/>
          <p:nvPr/>
        </p:nvSpPr>
        <p:spPr>
          <a:xfrm>
            <a:off x="4116415" y="425376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20"/>
          <p:cNvSpPr/>
          <p:nvPr/>
        </p:nvSpPr>
        <p:spPr>
          <a:xfrm>
            <a:off x="4116415" y="437501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20"/>
          <p:cNvSpPr/>
          <p:nvPr/>
        </p:nvSpPr>
        <p:spPr>
          <a:xfrm>
            <a:off x="4116415" y="449622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20"/>
          <p:cNvSpPr/>
          <p:nvPr/>
        </p:nvSpPr>
        <p:spPr>
          <a:xfrm>
            <a:off x="4116415" y="461744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20"/>
          <p:cNvSpPr/>
          <p:nvPr/>
        </p:nvSpPr>
        <p:spPr>
          <a:xfrm>
            <a:off x="4116415" y="473897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20"/>
          <p:cNvSpPr/>
          <p:nvPr/>
        </p:nvSpPr>
        <p:spPr>
          <a:xfrm>
            <a:off x="4116415" y="486022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20"/>
          <p:cNvSpPr/>
          <p:nvPr/>
        </p:nvSpPr>
        <p:spPr>
          <a:xfrm>
            <a:off x="4750161" y="421973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0"/>
          <p:cNvSpPr/>
          <p:nvPr/>
        </p:nvSpPr>
        <p:spPr>
          <a:xfrm>
            <a:off x="4857588" y="421973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0"/>
          <p:cNvSpPr/>
          <p:nvPr/>
        </p:nvSpPr>
        <p:spPr>
          <a:xfrm>
            <a:off x="4642766" y="431255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0"/>
          <p:cNvSpPr/>
          <p:nvPr/>
        </p:nvSpPr>
        <p:spPr>
          <a:xfrm>
            <a:off x="4750161" y="431255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0"/>
          <p:cNvSpPr/>
          <p:nvPr/>
        </p:nvSpPr>
        <p:spPr>
          <a:xfrm>
            <a:off x="4857588" y="431255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0"/>
          <p:cNvSpPr/>
          <p:nvPr/>
        </p:nvSpPr>
        <p:spPr>
          <a:xfrm>
            <a:off x="4642766" y="440533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20"/>
          <p:cNvSpPr/>
          <p:nvPr/>
        </p:nvSpPr>
        <p:spPr>
          <a:xfrm>
            <a:off x="4750161" y="440533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20"/>
          <p:cNvSpPr/>
          <p:nvPr/>
        </p:nvSpPr>
        <p:spPr>
          <a:xfrm>
            <a:off x="4857588" y="440533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0"/>
          <p:cNvSpPr/>
          <p:nvPr/>
        </p:nvSpPr>
        <p:spPr>
          <a:xfrm>
            <a:off x="4642766" y="449814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0"/>
          <p:cNvSpPr/>
          <p:nvPr/>
        </p:nvSpPr>
        <p:spPr>
          <a:xfrm>
            <a:off x="4750161" y="449814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0"/>
          <p:cNvSpPr/>
          <p:nvPr/>
        </p:nvSpPr>
        <p:spPr>
          <a:xfrm>
            <a:off x="4857588" y="449814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0"/>
          <p:cNvSpPr/>
          <p:nvPr/>
        </p:nvSpPr>
        <p:spPr>
          <a:xfrm>
            <a:off x="4642766" y="459096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20"/>
          <p:cNvSpPr/>
          <p:nvPr/>
        </p:nvSpPr>
        <p:spPr>
          <a:xfrm>
            <a:off x="4750161" y="459096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20"/>
          <p:cNvSpPr/>
          <p:nvPr/>
        </p:nvSpPr>
        <p:spPr>
          <a:xfrm>
            <a:off x="4857588" y="459096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0"/>
          <p:cNvSpPr/>
          <p:nvPr/>
        </p:nvSpPr>
        <p:spPr>
          <a:xfrm>
            <a:off x="4642766" y="462819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0"/>
          <p:cNvSpPr/>
          <p:nvPr/>
        </p:nvSpPr>
        <p:spPr>
          <a:xfrm>
            <a:off x="4750161" y="462819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20"/>
          <p:cNvSpPr/>
          <p:nvPr/>
        </p:nvSpPr>
        <p:spPr>
          <a:xfrm>
            <a:off x="4857588" y="462819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20"/>
          <p:cNvSpPr/>
          <p:nvPr/>
        </p:nvSpPr>
        <p:spPr>
          <a:xfrm>
            <a:off x="4642766" y="472568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0"/>
          <p:cNvSpPr/>
          <p:nvPr/>
        </p:nvSpPr>
        <p:spPr>
          <a:xfrm>
            <a:off x="4750161" y="472568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20"/>
          <p:cNvSpPr/>
          <p:nvPr/>
        </p:nvSpPr>
        <p:spPr>
          <a:xfrm>
            <a:off x="4857588" y="472568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20"/>
          <p:cNvSpPr/>
          <p:nvPr/>
        </p:nvSpPr>
        <p:spPr>
          <a:xfrm>
            <a:off x="4642766" y="483181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20"/>
          <p:cNvSpPr/>
          <p:nvPr/>
        </p:nvSpPr>
        <p:spPr>
          <a:xfrm>
            <a:off x="4750161" y="483181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0"/>
          <p:cNvSpPr/>
          <p:nvPr/>
        </p:nvSpPr>
        <p:spPr>
          <a:xfrm>
            <a:off x="4857588" y="483181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0"/>
          <p:cNvSpPr/>
          <p:nvPr/>
        </p:nvSpPr>
        <p:spPr>
          <a:xfrm>
            <a:off x="4223920" y="378335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0"/>
          <p:cNvSpPr/>
          <p:nvPr/>
        </p:nvSpPr>
        <p:spPr>
          <a:xfrm>
            <a:off x="4288632" y="385577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0"/>
          <p:cNvSpPr/>
          <p:nvPr/>
        </p:nvSpPr>
        <p:spPr>
          <a:xfrm>
            <a:off x="4383136" y="385577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20"/>
          <p:cNvSpPr/>
          <p:nvPr/>
        </p:nvSpPr>
        <p:spPr>
          <a:xfrm>
            <a:off x="4477608" y="385577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20"/>
          <p:cNvSpPr/>
          <p:nvPr/>
        </p:nvSpPr>
        <p:spPr>
          <a:xfrm>
            <a:off x="5004401" y="342777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20"/>
          <p:cNvSpPr/>
          <p:nvPr/>
        </p:nvSpPr>
        <p:spPr>
          <a:xfrm>
            <a:off x="5150224" y="358424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20"/>
          <p:cNvSpPr/>
          <p:nvPr/>
        </p:nvSpPr>
        <p:spPr>
          <a:xfrm>
            <a:off x="5257667" y="369342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0"/>
          <p:cNvSpPr/>
          <p:nvPr/>
        </p:nvSpPr>
        <p:spPr>
          <a:xfrm>
            <a:off x="5042797" y="380259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0"/>
          <p:cNvSpPr/>
          <p:nvPr/>
        </p:nvSpPr>
        <p:spPr>
          <a:xfrm>
            <a:off x="5257667" y="380259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0"/>
          <p:cNvSpPr/>
          <p:nvPr/>
        </p:nvSpPr>
        <p:spPr>
          <a:xfrm>
            <a:off x="5042797" y="391179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20"/>
          <p:cNvSpPr/>
          <p:nvPr/>
        </p:nvSpPr>
        <p:spPr>
          <a:xfrm>
            <a:off x="5150224" y="391179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20"/>
          <p:cNvSpPr/>
          <p:nvPr/>
        </p:nvSpPr>
        <p:spPr>
          <a:xfrm>
            <a:off x="5257667" y="391179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20"/>
          <p:cNvSpPr/>
          <p:nvPr/>
        </p:nvSpPr>
        <p:spPr>
          <a:xfrm>
            <a:off x="5042797" y="402097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20"/>
          <p:cNvSpPr/>
          <p:nvPr/>
        </p:nvSpPr>
        <p:spPr>
          <a:xfrm>
            <a:off x="5150224" y="402097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20"/>
          <p:cNvSpPr/>
          <p:nvPr/>
        </p:nvSpPr>
        <p:spPr>
          <a:xfrm>
            <a:off x="5257667" y="402097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20"/>
          <p:cNvSpPr/>
          <p:nvPr/>
        </p:nvSpPr>
        <p:spPr>
          <a:xfrm>
            <a:off x="5042797" y="413016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20"/>
          <p:cNvSpPr/>
          <p:nvPr/>
        </p:nvSpPr>
        <p:spPr>
          <a:xfrm>
            <a:off x="5150224" y="413016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0"/>
          <p:cNvSpPr/>
          <p:nvPr/>
        </p:nvSpPr>
        <p:spPr>
          <a:xfrm>
            <a:off x="5257667" y="413016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0"/>
          <p:cNvSpPr/>
          <p:nvPr/>
        </p:nvSpPr>
        <p:spPr>
          <a:xfrm>
            <a:off x="5042797" y="423934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0"/>
          <p:cNvSpPr/>
          <p:nvPr/>
        </p:nvSpPr>
        <p:spPr>
          <a:xfrm>
            <a:off x="5150224" y="423934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20"/>
          <p:cNvSpPr/>
          <p:nvPr/>
        </p:nvSpPr>
        <p:spPr>
          <a:xfrm>
            <a:off x="5257667" y="423934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0"/>
          <p:cNvSpPr/>
          <p:nvPr/>
        </p:nvSpPr>
        <p:spPr>
          <a:xfrm>
            <a:off x="5042797" y="434854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20"/>
          <p:cNvSpPr/>
          <p:nvPr/>
        </p:nvSpPr>
        <p:spPr>
          <a:xfrm>
            <a:off x="5150224" y="434854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20"/>
          <p:cNvSpPr/>
          <p:nvPr/>
        </p:nvSpPr>
        <p:spPr>
          <a:xfrm>
            <a:off x="5257667" y="434854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20"/>
          <p:cNvSpPr/>
          <p:nvPr/>
        </p:nvSpPr>
        <p:spPr>
          <a:xfrm>
            <a:off x="5042797" y="445772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20"/>
          <p:cNvSpPr/>
          <p:nvPr/>
        </p:nvSpPr>
        <p:spPr>
          <a:xfrm>
            <a:off x="5150224" y="445772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0"/>
          <p:cNvSpPr/>
          <p:nvPr/>
        </p:nvSpPr>
        <p:spPr>
          <a:xfrm>
            <a:off x="5257667" y="445772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0"/>
          <p:cNvSpPr/>
          <p:nvPr/>
        </p:nvSpPr>
        <p:spPr>
          <a:xfrm>
            <a:off x="5042797" y="456692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0"/>
          <p:cNvSpPr/>
          <p:nvPr/>
        </p:nvSpPr>
        <p:spPr>
          <a:xfrm>
            <a:off x="5150224" y="456692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20"/>
          <p:cNvSpPr/>
          <p:nvPr/>
        </p:nvSpPr>
        <p:spPr>
          <a:xfrm>
            <a:off x="5257667" y="456692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20"/>
          <p:cNvSpPr/>
          <p:nvPr/>
        </p:nvSpPr>
        <p:spPr>
          <a:xfrm>
            <a:off x="5042797" y="467610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20"/>
          <p:cNvSpPr/>
          <p:nvPr/>
        </p:nvSpPr>
        <p:spPr>
          <a:xfrm>
            <a:off x="5150224" y="467610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0"/>
          <p:cNvSpPr/>
          <p:nvPr/>
        </p:nvSpPr>
        <p:spPr>
          <a:xfrm>
            <a:off x="5257667" y="467610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20"/>
          <p:cNvSpPr/>
          <p:nvPr/>
        </p:nvSpPr>
        <p:spPr>
          <a:xfrm>
            <a:off x="5042797" y="478529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20"/>
          <p:cNvSpPr/>
          <p:nvPr/>
        </p:nvSpPr>
        <p:spPr>
          <a:xfrm>
            <a:off x="5150224" y="478529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0"/>
          <p:cNvSpPr/>
          <p:nvPr/>
        </p:nvSpPr>
        <p:spPr>
          <a:xfrm>
            <a:off x="5257667" y="478529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0"/>
          <p:cNvSpPr/>
          <p:nvPr/>
        </p:nvSpPr>
        <p:spPr>
          <a:xfrm>
            <a:off x="3431018" y="298886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0"/>
          <p:cNvSpPr/>
          <p:nvPr/>
        </p:nvSpPr>
        <p:spPr>
          <a:xfrm>
            <a:off x="3449494" y="315751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0"/>
          <p:cNvSpPr/>
          <p:nvPr/>
        </p:nvSpPr>
        <p:spPr>
          <a:xfrm>
            <a:off x="3491640" y="320469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0"/>
          <p:cNvSpPr/>
          <p:nvPr/>
        </p:nvSpPr>
        <p:spPr>
          <a:xfrm>
            <a:off x="3599051" y="320469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0"/>
          <p:cNvSpPr/>
          <p:nvPr/>
        </p:nvSpPr>
        <p:spPr>
          <a:xfrm>
            <a:off x="3706478" y="320469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0"/>
          <p:cNvSpPr/>
          <p:nvPr/>
        </p:nvSpPr>
        <p:spPr>
          <a:xfrm>
            <a:off x="3491640" y="330840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0"/>
          <p:cNvSpPr/>
          <p:nvPr/>
        </p:nvSpPr>
        <p:spPr>
          <a:xfrm>
            <a:off x="3599051" y="330840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0"/>
          <p:cNvSpPr/>
          <p:nvPr/>
        </p:nvSpPr>
        <p:spPr>
          <a:xfrm>
            <a:off x="3706478" y="330840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0"/>
          <p:cNvSpPr/>
          <p:nvPr/>
        </p:nvSpPr>
        <p:spPr>
          <a:xfrm>
            <a:off x="3491640" y="341214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0"/>
          <p:cNvSpPr/>
          <p:nvPr/>
        </p:nvSpPr>
        <p:spPr>
          <a:xfrm>
            <a:off x="3599051" y="341214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0"/>
          <p:cNvSpPr/>
          <p:nvPr/>
        </p:nvSpPr>
        <p:spPr>
          <a:xfrm>
            <a:off x="3706478" y="341214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0"/>
          <p:cNvSpPr/>
          <p:nvPr/>
        </p:nvSpPr>
        <p:spPr>
          <a:xfrm>
            <a:off x="3491640" y="351585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0"/>
          <p:cNvSpPr/>
          <p:nvPr/>
        </p:nvSpPr>
        <p:spPr>
          <a:xfrm>
            <a:off x="3599051" y="351585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0"/>
          <p:cNvSpPr/>
          <p:nvPr/>
        </p:nvSpPr>
        <p:spPr>
          <a:xfrm>
            <a:off x="3706478" y="351585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0"/>
          <p:cNvSpPr/>
          <p:nvPr/>
        </p:nvSpPr>
        <p:spPr>
          <a:xfrm>
            <a:off x="3491640" y="361959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0"/>
          <p:cNvSpPr/>
          <p:nvPr/>
        </p:nvSpPr>
        <p:spPr>
          <a:xfrm>
            <a:off x="3599051" y="361959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0"/>
          <p:cNvSpPr/>
          <p:nvPr/>
        </p:nvSpPr>
        <p:spPr>
          <a:xfrm>
            <a:off x="3706478" y="361959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0"/>
          <p:cNvSpPr/>
          <p:nvPr/>
        </p:nvSpPr>
        <p:spPr>
          <a:xfrm>
            <a:off x="3491640" y="372330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0"/>
          <p:cNvSpPr/>
          <p:nvPr/>
        </p:nvSpPr>
        <p:spPr>
          <a:xfrm>
            <a:off x="3599051" y="372330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0"/>
          <p:cNvSpPr/>
          <p:nvPr/>
        </p:nvSpPr>
        <p:spPr>
          <a:xfrm>
            <a:off x="3706478" y="372330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0"/>
          <p:cNvSpPr/>
          <p:nvPr/>
        </p:nvSpPr>
        <p:spPr>
          <a:xfrm>
            <a:off x="3491640" y="382704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0"/>
          <p:cNvSpPr/>
          <p:nvPr/>
        </p:nvSpPr>
        <p:spPr>
          <a:xfrm>
            <a:off x="3599051" y="382704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0"/>
          <p:cNvSpPr/>
          <p:nvPr/>
        </p:nvSpPr>
        <p:spPr>
          <a:xfrm>
            <a:off x="3706478" y="382704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20"/>
          <p:cNvSpPr/>
          <p:nvPr/>
        </p:nvSpPr>
        <p:spPr>
          <a:xfrm>
            <a:off x="3491640" y="393078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0"/>
          <p:cNvSpPr/>
          <p:nvPr/>
        </p:nvSpPr>
        <p:spPr>
          <a:xfrm>
            <a:off x="3599051" y="393078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0"/>
          <p:cNvSpPr/>
          <p:nvPr/>
        </p:nvSpPr>
        <p:spPr>
          <a:xfrm>
            <a:off x="3706478" y="393078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0"/>
          <p:cNvSpPr/>
          <p:nvPr/>
        </p:nvSpPr>
        <p:spPr>
          <a:xfrm>
            <a:off x="3491640" y="403449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0"/>
          <p:cNvSpPr/>
          <p:nvPr/>
        </p:nvSpPr>
        <p:spPr>
          <a:xfrm>
            <a:off x="3599051" y="403449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0"/>
          <p:cNvSpPr/>
          <p:nvPr/>
        </p:nvSpPr>
        <p:spPr>
          <a:xfrm>
            <a:off x="3706478" y="403449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0"/>
          <p:cNvSpPr/>
          <p:nvPr/>
        </p:nvSpPr>
        <p:spPr>
          <a:xfrm>
            <a:off x="3491640" y="41382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0"/>
          <p:cNvSpPr/>
          <p:nvPr/>
        </p:nvSpPr>
        <p:spPr>
          <a:xfrm>
            <a:off x="3599051" y="41382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0"/>
          <p:cNvSpPr/>
          <p:nvPr/>
        </p:nvSpPr>
        <p:spPr>
          <a:xfrm>
            <a:off x="3706478" y="41382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0"/>
          <p:cNvSpPr/>
          <p:nvPr/>
        </p:nvSpPr>
        <p:spPr>
          <a:xfrm>
            <a:off x="3491640" y="424194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0"/>
          <p:cNvSpPr/>
          <p:nvPr/>
        </p:nvSpPr>
        <p:spPr>
          <a:xfrm>
            <a:off x="3599051" y="424194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0"/>
          <p:cNvSpPr/>
          <p:nvPr/>
        </p:nvSpPr>
        <p:spPr>
          <a:xfrm>
            <a:off x="3706478" y="424194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0"/>
          <p:cNvSpPr/>
          <p:nvPr/>
        </p:nvSpPr>
        <p:spPr>
          <a:xfrm>
            <a:off x="3491640" y="434568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0"/>
          <p:cNvSpPr/>
          <p:nvPr/>
        </p:nvSpPr>
        <p:spPr>
          <a:xfrm>
            <a:off x="3599051" y="434568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0"/>
          <p:cNvSpPr/>
          <p:nvPr/>
        </p:nvSpPr>
        <p:spPr>
          <a:xfrm>
            <a:off x="3706478" y="434568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0"/>
          <p:cNvSpPr/>
          <p:nvPr/>
        </p:nvSpPr>
        <p:spPr>
          <a:xfrm>
            <a:off x="3491640" y="444939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0"/>
          <p:cNvSpPr/>
          <p:nvPr/>
        </p:nvSpPr>
        <p:spPr>
          <a:xfrm>
            <a:off x="3599051" y="444939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0"/>
          <p:cNvSpPr/>
          <p:nvPr/>
        </p:nvSpPr>
        <p:spPr>
          <a:xfrm>
            <a:off x="3706478" y="444939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0"/>
          <p:cNvSpPr/>
          <p:nvPr/>
        </p:nvSpPr>
        <p:spPr>
          <a:xfrm>
            <a:off x="3491640" y="455313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0"/>
          <p:cNvSpPr/>
          <p:nvPr/>
        </p:nvSpPr>
        <p:spPr>
          <a:xfrm>
            <a:off x="3599051" y="455313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0"/>
          <p:cNvSpPr/>
          <p:nvPr/>
        </p:nvSpPr>
        <p:spPr>
          <a:xfrm>
            <a:off x="3706478" y="455313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0"/>
          <p:cNvSpPr/>
          <p:nvPr/>
        </p:nvSpPr>
        <p:spPr>
          <a:xfrm>
            <a:off x="3491640" y="465687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0"/>
          <p:cNvSpPr/>
          <p:nvPr/>
        </p:nvSpPr>
        <p:spPr>
          <a:xfrm>
            <a:off x="3599051" y="465687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0"/>
          <p:cNvSpPr/>
          <p:nvPr/>
        </p:nvSpPr>
        <p:spPr>
          <a:xfrm>
            <a:off x="3706478" y="465687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0"/>
          <p:cNvSpPr/>
          <p:nvPr/>
        </p:nvSpPr>
        <p:spPr>
          <a:xfrm>
            <a:off x="3491640" y="476058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0"/>
          <p:cNvSpPr/>
          <p:nvPr/>
        </p:nvSpPr>
        <p:spPr>
          <a:xfrm>
            <a:off x="3599051" y="476058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0"/>
          <p:cNvSpPr/>
          <p:nvPr/>
        </p:nvSpPr>
        <p:spPr>
          <a:xfrm>
            <a:off x="3706478" y="476058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0"/>
          <p:cNvSpPr/>
          <p:nvPr/>
        </p:nvSpPr>
        <p:spPr>
          <a:xfrm>
            <a:off x="3491640" y="486433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0"/>
          <p:cNvSpPr/>
          <p:nvPr/>
        </p:nvSpPr>
        <p:spPr>
          <a:xfrm>
            <a:off x="3599051" y="486433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0"/>
          <p:cNvSpPr/>
          <p:nvPr/>
        </p:nvSpPr>
        <p:spPr>
          <a:xfrm>
            <a:off x="3706478" y="486433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0"/>
          <p:cNvSpPr/>
          <p:nvPr/>
        </p:nvSpPr>
        <p:spPr>
          <a:xfrm>
            <a:off x="3487890" y="304407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0"/>
          <p:cNvSpPr/>
          <p:nvPr/>
        </p:nvSpPr>
        <p:spPr>
          <a:xfrm>
            <a:off x="3595333" y="304407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0"/>
          <p:cNvSpPr/>
          <p:nvPr/>
        </p:nvSpPr>
        <p:spPr>
          <a:xfrm>
            <a:off x="3702727" y="304407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0"/>
          <p:cNvSpPr/>
          <p:nvPr/>
        </p:nvSpPr>
        <p:spPr>
          <a:xfrm>
            <a:off x="3928426" y="505220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0"/>
          <p:cNvSpPr/>
          <p:nvPr/>
        </p:nvSpPr>
        <p:spPr>
          <a:xfrm>
            <a:off x="2940251" y="501942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0"/>
          <p:cNvSpPr/>
          <p:nvPr/>
        </p:nvSpPr>
        <p:spPr>
          <a:xfrm>
            <a:off x="4416045" y="446043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0"/>
          <p:cNvSpPr/>
          <p:nvPr/>
        </p:nvSpPr>
        <p:spPr>
          <a:xfrm>
            <a:off x="4416045" y="504476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0"/>
          <p:cNvSpPr/>
          <p:nvPr/>
        </p:nvSpPr>
        <p:spPr>
          <a:xfrm>
            <a:off x="4603510" y="481211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0"/>
          <p:cNvSpPr/>
          <p:nvPr/>
        </p:nvSpPr>
        <p:spPr>
          <a:xfrm>
            <a:off x="4346835" y="444663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0"/>
          <p:cNvSpPr/>
          <p:nvPr/>
        </p:nvSpPr>
        <p:spPr>
          <a:xfrm>
            <a:off x="4632668" y="461653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0"/>
          <p:cNvSpPr/>
          <p:nvPr/>
        </p:nvSpPr>
        <p:spPr>
          <a:xfrm>
            <a:off x="4521523" y="487765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0"/>
          <p:cNvSpPr/>
          <p:nvPr/>
        </p:nvSpPr>
        <p:spPr>
          <a:xfrm>
            <a:off x="4551672" y="482781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0"/>
          <p:cNvSpPr/>
          <p:nvPr/>
        </p:nvSpPr>
        <p:spPr>
          <a:xfrm>
            <a:off x="4521523" y="490624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0"/>
          <p:cNvSpPr/>
          <p:nvPr/>
        </p:nvSpPr>
        <p:spPr>
          <a:xfrm>
            <a:off x="4521523" y="493964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0"/>
          <p:cNvSpPr/>
          <p:nvPr/>
        </p:nvSpPr>
        <p:spPr>
          <a:xfrm>
            <a:off x="4521523" y="497302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0"/>
          <p:cNvSpPr/>
          <p:nvPr/>
        </p:nvSpPr>
        <p:spPr>
          <a:xfrm>
            <a:off x="4521523" y="500645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0"/>
          <p:cNvSpPr/>
          <p:nvPr/>
        </p:nvSpPr>
        <p:spPr>
          <a:xfrm>
            <a:off x="4767500" y="487765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0"/>
          <p:cNvSpPr/>
          <p:nvPr/>
        </p:nvSpPr>
        <p:spPr>
          <a:xfrm>
            <a:off x="4797632" y="482234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0"/>
          <p:cNvSpPr/>
          <p:nvPr/>
        </p:nvSpPr>
        <p:spPr>
          <a:xfrm>
            <a:off x="4767500" y="490624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0"/>
          <p:cNvSpPr/>
          <p:nvPr/>
        </p:nvSpPr>
        <p:spPr>
          <a:xfrm>
            <a:off x="4767500" y="493964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0"/>
          <p:cNvSpPr/>
          <p:nvPr/>
        </p:nvSpPr>
        <p:spPr>
          <a:xfrm>
            <a:off x="4767500" y="497302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0"/>
          <p:cNvSpPr/>
          <p:nvPr/>
        </p:nvSpPr>
        <p:spPr>
          <a:xfrm>
            <a:off x="4767500" y="500645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20"/>
          <p:cNvSpPr/>
          <p:nvPr/>
        </p:nvSpPr>
        <p:spPr>
          <a:xfrm>
            <a:off x="5292751" y="503789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20"/>
          <p:cNvSpPr/>
          <p:nvPr/>
        </p:nvSpPr>
        <p:spPr>
          <a:xfrm>
            <a:off x="5110594" y="444139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20"/>
          <p:cNvSpPr/>
          <p:nvPr/>
        </p:nvSpPr>
        <p:spPr>
          <a:xfrm>
            <a:off x="5110594" y="504406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20"/>
          <p:cNvSpPr/>
          <p:nvPr/>
        </p:nvSpPr>
        <p:spPr>
          <a:xfrm>
            <a:off x="5250231" y="480411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20"/>
          <p:cNvSpPr/>
          <p:nvPr/>
        </p:nvSpPr>
        <p:spPr>
          <a:xfrm>
            <a:off x="5039939" y="443025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20"/>
          <p:cNvSpPr/>
          <p:nvPr/>
        </p:nvSpPr>
        <p:spPr>
          <a:xfrm>
            <a:off x="2608618" y="4982456"/>
            <a:ext cx="4039090"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20"/>
          <p:cNvSpPr/>
          <p:nvPr/>
        </p:nvSpPr>
        <p:spPr>
          <a:xfrm>
            <a:off x="3252515" y="447584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20"/>
          <p:cNvSpPr/>
          <p:nvPr/>
        </p:nvSpPr>
        <p:spPr>
          <a:xfrm>
            <a:off x="3374001" y="467205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20"/>
          <p:cNvSpPr/>
          <p:nvPr/>
        </p:nvSpPr>
        <p:spPr>
          <a:xfrm>
            <a:off x="4918015" y="450034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0"/>
          <p:cNvSpPr/>
          <p:nvPr/>
        </p:nvSpPr>
        <p:spPr>
          <a:xfrm>
            <a:off x="5027097" y="468748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0"/>
          <p:cNvSpPr/>
          <p:nvPr/>
        </p:nvSpPr>
        <p:spPr>
          <a:xfrm>
            <a:off x="4684653" y="469790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0"/>
          <p:cNvSpPr/>
          <p:nvPr/>
        </p:nvSpPr>
        <p:spPr>
          <a:xfrm>
            <a:off x="4765324" y="482798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0"/>
          <p:cNvSpPr/>
          <p:nvPr/>
        </p:nvSpPr>
        <p:spPr>
          <a:xfrm>
            <a:off x="3468960" y="457973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0"/>
          <p:cNvSpPr/>
          <p:nvPr/>
        </p:nvSpPr>
        <p:spPr>
          <a:xfrm>
            <a:off x="3571857" y="474570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0"/>
          <p:cNvSpPr/>
          <p:nvPr/>
        </p:nvSpPr>
        <p:spPr>
          <a:xfrm>
            <a:off x="5753298" y="444126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0"/>
          <p:cNvSpPr/>
          <p:nvPr/>
        </p:nvSpPr>
        <p:spPr>
          <a:xfrm>
            <a:off x="5867113" y="466754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20"/>
          <p:cNvSpPr/>
          <p:nvPr/>
        </p:nvSpPr>
        <p:spPr>
          <a:xfrm>
            <a:off x="6030372" y="420445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0"/>
          <p:cNvSpPr/>
          <p:nvPr/>
        </p:nvSpPr>
        <p:spPr>
          <a:xfrm>
            <a:off x="6174019" y="444056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0"/>
          <p:cNvSpPr/>
          <p:nvPr/>
        </p:nvSpPr>
        <p:spPr>
          <a:xfrm>
            <a:off x="5257667" y="358424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0"/>
          <p:cNvSpPr/>
          <p:nvPr/>
        </p:nvSpPr>
        <p:spPr>
          <a:xfrm>
            <a:off x="5150224" y="347505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0"/>
          <p:cNvSpPr/>
          <p:nvPr/>
        </p:nvSpPr>
        <p:spPr>
          <a:xfrm>
            <a:off x="5257667" y="347505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0"/>
          <p:cNvSpPr/>
          <p:nvPr/>
        </p:nvSpPr>
        <p:spPr>
          <a:xfrm>
            <a:off x="5042797" y="347505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0"/>
          <p:cNvSpPr/>
          <p:nvPr/>
        </p:nvSpPr>
        <p:spPr>
          <a:xfrm>
            <a:off x="5042797" y="358424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0"/>
          <p:cNvSpPr/>
          <p:nvPr/>
        </p:nvSpPr>
        <p:spPr>
          <a:xfrm>
            <a:off x="5042797" y="369342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20"/>
          <p:cNvSpPr/>
          <p:nvPr/>
        </p:nvSpPr>
        <p:spPr>
          <a:xfrm>
            <a:off x="5150224" y="369342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20"/>
          <p:cNvSpPr/>
          <p:nvPr/>
        </p:nvSpPr>
        <p:spPr>
          <a:xfrm>
            <a:off x="5150224" y="380259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 name="Straight Arrow Connector 5"/>
          <p:cNvCxnSpPr>
            <a:stCxn id="357" idx="2"/>
            <a:endCxn id="284" idx="0"/>
          </p:cNvCxnSpPr>
          <p:nvPr/>
        </p:nvCxnSpPr>
        <p:spPr>
          <a:xfrm flipH="1">
            <a:off x="1422996" y="2681203"/>
            <a:ext cx="373246" cy="54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55" idx="2"/>
            <a:endCxn id="287" idx="0"/>
          </p:cNvCxnSpPr>
          <p:nvPr/>
        </p:nvCxnSpPr>
        <p:spPr>
          <a:xfrm>
            <a:off x="7339059" y="2717947"/>
            <a:ext cx="451584" cy="854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Google Shape;204;p18"/>
          <p:cNvSpPr txBox="1"/>
          <p:nvPr/>
        </p:nvSpPr>
        <p:spPr>
          <a:xfrm>
            <a:off x="-41985" y="3230993"/>
            <a:ext cx="2929961" cy="546426"/>
          </a:xfrm>
          <a:prstGeom prst="rect">
            <a:avLst/>
          </a:prstGeom>
          <a:noFill/>
          <a:ln>
            <a:noFill/>
          </a:ln>
        </p:spPr>
        <p:txBody>
          <a:bodyPr spcFirstLastPara="1" wrap="square" lIns="91425" tIns="91425" rIns="91425" bIns="91425" anchor="t" anchorCtr="0">
            <a:noAutofit/>
          </a:bodyPr>
          <a:lstStyle/>
          <a:p>
            <a:pPr lvl="0" algn="ctr">
              <a:spcAft>
                <a:spcPts val="1600"/>
              </a:spcAft>
            </a:pPr>
            <a:r>
              <a:rPr lang="en" dirty="0">
                <a:solidFill>
                  <a:srgbClr val="434343"/>
                </a:solidFill>
                <a:latin typeface="Montserrat Light" panose="020B0604020202020204" charset="0"/>
                <a:ea typeface="EB Garamond"/>
                <a:cs typeface="EB Garamond"/>
                <a:sym typeface="EB Garamond"/>
              </a:rPr>
              <a:t>Houses’s </a:t>
            </a:r>
            <a:r>
              <a:rPr lang="en" b="1" dirty="0">
                <a:solidFill>
                  <a:srgbClr val="434343"/>
                </a:solidFill>
                <a:latin typeface="Montserrat Light" panose="020B0604020202020204" charset="0"/>
                <a:ea typeface="EB Garamond"/>
                <a:cs typeface="EB Garamond"/>
                <a:sym typeface="EB Garamond"/>
              </a:rPr>
              <a:t>market price valuation</a:t>
            </a:r>
            <a:r>
              <a:rPr lang="en" dirty="0">
                <a:solidFill>
                  <a:srgbClr val="434343"/>
                </a:solidFill>
                <a:latin typeface="Montserrat Light" panose="020B0604020202020204" charset="0"/>
                <a:ea typeface="EB Garamond"/>
                <a:cs typeface="EB Garamond"/>
                <a:sym typeface="EB Garamond"/>
              </a:rPr>
              <a:t> based on its </a:t>
            </a:r>
            <a:r>
              <a:rPr lang="en" dirty="0" smtClean="0">
                <a:solidFill>
                  <a:srgbClr val="434343"/>
                </a:solidFill>
                <a:latin typeface="Montserrat Light" panose="020B0604020202020204" charset="0"/>
                <a:ea typeface="EB Garamond"/>
                <a:cs typeface="EB Garamond"/>
                <a:sym typeface="EB Garamond"/>
              </a:rPr>
              <a:t>specification, meanwhile </a:t>
            </a:r>
            <a:r>
              <a:rPr lang="en-US" dirty="0" smtClean="0">
                <a:solidFill>
                  <a:srgbClr val="434343"/>
                </a:solidFill>
                <a:latin typeface="Montserrat Light" panose="020B0604020202020204" charset="0"/>
                <a:ea typeface="EB Garamond"/>
                <a:cs typeface="EB Garamond"/>
                <a:sym typeface="EB Garamond"/>
              </a:rPr>
              <a:t>the </a:t>
            </a:r>
            <a:r>
              <a:rPr lang="en-US" dirty="0">
                <a:solidFill>
                  <a:srgbClr val="434343"/>
                </a:solidFill>
                <a:latin typeface="Montserrat Light" panose="020B0604020202020204" charset="0"/>
                <a:ea typeface="EB Garamond"/>
                <a:cs typeface="EB Garamond"/>
                <a:sym typeface="EB Garamond"/>
              </a:rPr>
              <a:t>model can provide recommendations similar to the inputted specifications, for consideration when company buying their property</a:t>
            </a:r>
          </a:p>
          <a:p>
            <a:pPr marL="0" lvl="0" indent="0" algn="ctr" rtl="0">
              <a:spcBef>
                <a:spcPts val="0"/>
              </a:spcBef>
              <a:spcAft>
                <a:spcPts val="1600"/>
              </a:spcAft>
              <a:buNone/>
            </a:pPr>
            <a:endParaRPr dirty="0">
              <a:solidFill>
                <a:srgbClr val="434343"/>
              </a:solidFill>
              <a:latin typeface="Montserrat Light" panose="020B0604020202020204" charset="0"/>
              <a:ea typeface="EB Garamond"/>
              <a:cs typeface="EB Garamond"/>
              <a:sym typeface="EB Garamond"/>
            </a:endParaRPr>
          </a:p>
        </p:txBody>
      </p:sp>
      <p:sp>
        <p:nvSpPr>
          <p:cNvPr id="285" name="Google Shape;204;p18"/>
          <p:cNvSpPr txBox="1"/>
          <p:nvPr/>
        </p:nvSpPr>
        <p:spPr>
          <a:xfrm>
            <a:off x="224693" y="2757597"/>
            <a:ext cx="19071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b="1" dirty="0" smtClean="0">
                <a:solidFill>
                  <a:srgbClr val="434343"/>
                </a:solidFill>
                <a:latin typeface="Montserrat Black" panose="020B0604020202020204" charset="0"/>
                <a:ea typeface="EB Garamond"/>
                <a:cs typeface="EB Garamond"/>
                <a:sym typeface="EB Garamond"/>
              </a:rPr>
              <a:t>Goals</a:t>
            </a:r>
            <a:endParaRPr sz="1200" b="1" dirty="0">
              <a:solidFill>
                <a:srgbClr val="434343"/>
              </a:solidFill>
              <a:latin typeface="Montserrat Black" panose="020B0604020202020204" charset="0"/>
              <a:ea typeface="EB Garamond"/>
              <a:cs typeface="EB Garamond"/>
              <a:sym typeface="EB Garamond"/>
            </a:endParaRPr>
          </a:p>
        </p:txBody>
      </p:sp>
      <p:sp>
        <p:nvSpPr>
          <p:cNvPr id="286" name="Google Shape;204;p18"/>
          <p:cNvSpPr txBox="1"/>
          <p:nvPr/>
        </p:nvSpPr>
        <p:spPr>
          <a:xfrm>
            <a:off x="7060163" y="2897341"/>
            <a:ext cx="19071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b="1" dirty="0" smtClean="0">
                <a:solidFill>
                  <a:srgbClr val="434343"/>
                </a:solidFill>
                <a:latin typeface="Montserrat Black" panose="020B0604020202020204" charset="0"/>
                <a:ea typeface="EB Garamond"/>
                <a:cs typeface="EB Garamond"/>
                <a:sym typeface="EB Garamond"/>
              </a:rPr>
              <a:t>Goals</a:t>
            </a:r>
            <a:endParaRPr sz="1600" b="1" dirty="0">
              <a:solidFill>
                <a:srgbClr val="434343"/>
              </a:solidFill>
              <a:latin typeface="Montserrat Black" panose="020B0604020202020204" charset="0"/>
              <a:ea typeface="EB Garamond"/>
              <a:cs typeface="EB Garamond"/>
              <a:sym typeface="EB Garamond"/>
            </a:endParaRPr>
          </a:p>
        </p:txBody>
      </p:sp>
      <p:sp>
        <p:nvSpPr>
          <p:cNvPr id="287" name="Google Shape;204;p18">
            <a:extLst>
              <a:ext uri="{FF2B5EF4-FFF2-40B4-BE49-F238E27FC236}">
                <a16:creationId xmlns:a16="http://schemas.microsoft.com/office/drawing/2014/main" id="{0E3AA7AB-E1E6-4446-ABA7-EF125A245126}"/>
              </a:ext>
            </a:extLst>
          </p:cNvPr>
          <p:cNvSpPr txBox="1"/>
          <p:nvPr/>
        </p:nvSpPr>
        <p:spPr>
          <a:xfrm>
            <a:off x="6837093" y="3572046"/>
            <a:ext cx="19071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rgbClr val="434343"/>
                </a:solidFill>
                <a:latin typeface="Montserrat Light" panose="020B0604020202020204" charset="0"/>
                <a:ea typeface="EB Garamond"/>
                <a:cs typeface="EB Garamond"/>
                <a:sym typeface="EB Garamond"/>
              </a:rPr>
              <a:t>Property Segmentation </a:t>
            </a:r>
            <a:r>
              <a:rPr lang="en-US" dirty="0">
                <a:solidFill>
                  <a:srgbClr val="434343"/>
                </a:solidFill>
                <a:latin typeface="Montserrat Light" panose="020B0604020202020204" charset="0"/>
                <a:ea typeface="EB Garamond"/>
                <a:cs typeface="EB Garamond"/>
                <a:sym typeface="EB Garamond"/>
              </a:rPr>
              <a:t>for marketing purpose based on historical data</a:t>
            </a:r>
            <a:endParaRPr dirty="0">
              <a:solidFill>
                <a:srgbClr val="434343"/>
              </a:solidFill>
              <a:latin typeface="Montserrat Light" panose="020B0604020202020204" charset="0"/>
              <a:ea typeface="EB Garamond"/>
              <a:cs typeface="EB Garamond"/>
              <a:sym typeface="EB Garamond"/>
            </a:endParaRPr>
          </a:p>
        </p:txBody>
      </p:sp>
      <p:cxnSp>
        <p:nvCxnSpPr>
          <p:cNvPr id="3" name="Straight Arrow Connector 2"/>
          <p:cNvCxnSpPr>
            <a:stCxn id="358" idx="3"/>
            <a:endCxn id="356" idx="1"/>
          </p:cNvCxnSpPr>
          <p:nvPr/>
        </p:nvCxnSpPr>
        <p:spPr>
          <a:xfrm>
            <a:off x="3115495" y="1611761"/>
            <a:ext cx="2909747" cy="6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532033" y="1670736"/>
            <a:ext cx="0" cy="620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0" name="Google Shape;358;p20"/>
          <p:cNvSpPr txBox="1">
            <a:spLocks noGrp="1"/>
          </p:cNvSpPr>
          <p:nvPr>
            <p:ph type="ctrTitle" idx="6"/>
          </p:nvPr>
        </p:nvSpPr>
        <p:spPr>
          <a:xfrm>
            <a:off x="3261828" y="2484799"/>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u="sng" dirty="0" smtClean="0"/>
              <a:t>PROFIT</a:t>
            </a:r>
            <a:endParaRPr sz="2000" b="1" u="sng"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5"/>
        <p:cNvGrpSpPr/>
        <p:nvPr/>
      </p:nvGrpSpPr>
      <p:grpSpPr>
        <a:xfrm>
          <a:off x="0" y="0"/>
          <a:ext cx="0" cy="0"/>
          <a:chOff x="0" y="0"/>
          <a:chExt cx="0" cy="0"/>
        </a:xfrm>
      </p:grpSpPr>
      <p:sp>
        <p:nvSpPr>
          <p:cNvPr id="3" name="Title 1">
            <a:extLst>
              <a:ext uri="{FF2B5EF4-FFF2-40B4-BE49-F238E27FC236}">
                <a16:creationId xmlns:a16="http://schemas.microsoft.com/office/drawing/2014/main" id="{C98547CD-C3F5-4036-9A1F-7CB61FB9DAFA}"/>
              </a:ext>
            </a:extLst>
          </p:cNvPr>
          <p:cNvSpPr txBox="1">
            <a:spLocks/>
          </p:cNvSpPr>
          <p:nvPr/>
        </p:nvSpPr>
        <p:spPr>
          <a:xfrm>
            <a:off x="1421598" y="1981239"/>
            <a:ext cx="6229934" cy="677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400" dirty="0" smtClean="0">
                <a:solidFill>
                  <a:schemeClr val="bg1"/>
                </a:solidFill>
                <a:latin typeface="Montserrat Black" panose="020B0604020202020204" charset="0"/>
              </a:rPr>
              <a:t>DATA UNDERSTANDING</a:t>
            </a:r>
          </a:p>
          <a:p>
            <a:pPr algn="ctr"/>
            <a:r>
              <a:rPr lang="en-ID" sz="2400" dirty="0" smtClean="0">
                <a:solidFill>
                  <a:schemeClr val="bg1"/>
                </a:solidFill>
                <a:latin typeface="Montserrat Black" panose="020B0604020202020204" charset="0"/>
              </a:rPr>
              <a:t>&amp;</a:t>
            </a:r>
          </a:p>
          <a:p>
            <a:pPr algn="ctr"/>
            <a:r>
              <a:rPr lang="en-ID" sz="2400" dirty="0" smtClean="0">
                <a:solidFill>
                  <a:schemeClr val="bg1"/>
                </a:solidFill>
                <a:latin typeface="Montserrat Black" panose="020B0604020202020204" charset="0"/>
              </a:rPr>
              <a:t>DATA CLEANING</a:t>
            </a:r>
            <a:endParaRPr lang="en-ID" sz="2400" dirty="0">
              <a:solidFill>
                <a:schemeClr val="bg1"/>
              </a:solidFill>
              <a:latin typeface="Montserrat Black" panose="020B0604020202020204" charset="0"/>
            </a:endParaRPr>
          </a:p>
        </p:txBody>
      </p:sp>
    </p:spTree>
    <p:extLst>
      <p:ext uri="{BB962C8B-B14F-4D97-AF65-F5344CB8AC3E}">
        <p14:creationId xmlns:p14="http://schemas.microsoft.com/office/powerpoint/2010/main" val="324156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A506-7944-4053-9C31-65BA8944C99B}"/>
              </a:ext>
            </a:extLst>
          </p:cNvPr>
          <p:cNvSpPr>
            <a:spLocks noGrp="1"/>
          </p:cNvSpPr>
          <p:nvPr>
            <p:ph type="ctrTitle"/>
          </p:nvPr>
        </p:nvSpPr>
        <p:spPr/>
        <p:txBody>
          <a:bodyPr/>
          <a:lstStyle/>
          <a:p>
            <a:r>
              <a:rPr lang="en-US" dirty="0"/>
              <a:t>DATA COLLECTION</a:t>
            </a:r>
            <a:endParaRPr lang="en-ID" dirty="0"/>
          </a:p>
        </p:txBody>
      </p:sp>
      <p:sp>
        <p:nvSpPr>
          <p:cNvPr id="9" name="TextBox 8">
            <a:extLst>
              <a:ext uri="{FF2B5EF4-FFF2-40B4-BE49-F238E27FC236}">
                <a16:creationId xmlns:a16="http://schemas.microsoft.com/office/drawing/2014/main" id="{46A30EA1-0B50-4DD1-B1D4-3C2E8D0D458F}"/>
              </a:ext>
            </a:extLst>
          </p:cNvPr>
          <p:cNvSpPr txBox="1"/>
          <p:nvPr/>
        </p:nvSpPr>
        <p:spPr>
          <a:xfrm>
            <a:off x="1147703" y="1612105"/>
            <a:ext cx="1502874" cy="307777"/>
          </a:xfrm>
          <a:prstGeom prst="rect">
            <a:avLst/>
          </a:prstGeom>
          <a:solidFill>
            <a:srgbClr val="FFC000"/>
          </a:solidFill>
        </p:spPr>
        <p:txBody>
          <a:bodyPr wrap="square" rtlCol="0">
            <a:spAutoFit/>
          </a:bodyPr>
          <a:lstStyle/>
          <a:p>
            <a:pPr algn="ctr"/>
            <a:r>
              <a:rPr lang="en-US" dirty="0">
                <a:latin typeface="Montserrat Black" panose="020B0604020202020204" charset="0"/>
                <a:ea typeface="EB Garamond" panose="00000500000000000000" pitchFamily="2" charset="0"/>
              </a:rPr>
              <a:t>Data Source </a:t>
            </a:r>
            <a:endParaRPr lang="en-ID" b="1" dirty="0">
              <a:latin typeface="Montserrat Black" panose="020B0604020202020204" charset="0"/>
              <a:ea typeface="EB Garamond" panose="00000500000000000000" pitchFamily="2" charset="0"/>
            </a:endParaRPr>
          </a:p>
        </p:txBody>
      </p:sp>
      <p:pic>
        <p:nvPicPr>
          <p:cNvPr id="1026" name="Picture 2" descr="Panduan Menggunakan Kaggle untuk Pemula – Belajar Pembelajaran Mesin  Indonesia">
            <a:extLst>
              <a:ext uri="{FF2B5EF4-FFF2-40B4-BE49-F238E27FC236}">
                <a16:creationId xmlns:a16="http://schemas.microsoft.com/office/drawing/2014/main" id="{AC45AA76-54FF-4B45-92E8-25147DAA9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220" y="2759857"/>
            <a:ext cx="1005841" cy="4571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C527876-C861-480F-9B6C-86EC85701881}"/>
              </a:ext>
            </a:extLst>
          </p:cNvPr>
          <p:cNvSpPr/>
          <p:nvPr/>
        </p:nvSpPr>
        <p:spPr>
          <a:xfrm>
            <a:off x="893301" y="1540412"/>
            <a:ext cx="2011680" cy="1751428"/>
          </a:xfrm>
          <a:prstGeom prst="roundRect">
            <a:avLst/>
          </a:prstGeom>
          <a:noFill/>
          <a:ln>
            <a:solidFill>
              <a:srgbClr val="74C1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1" name="TextBox 10">
            <a:extLst>
              <a:ext uri="{FF2B5EF4-FFF2-40B4-BE49-F238E27FC236}">
                <a16:creationId xmlns:a16="http://schemas.microsoft.com/office/drawing/2014/main" id="{D15DA228-58FB-4E54-8845-89B8B0A9F9FE}"/>
              </a:ext>
            </a:extLst>
          </p:cNvPr>
          <p:cNvSpPr txBox="1"/>
          <p:nvPr/>
        </p:nvSpPr>
        <p:spPr>
          <a:xfrm>
            <a:off x="1038194" y="1945945"/>
            <a:ext cx="1655806" cy="769441"/>
          </a:xfrm>
          <a:prstGeom prst="rect">
            <a:avLst/>
          </a:prstGeom>
          <a:noFill/>
        </p:spPr>
        <p:txBody>
          <a:bodyPr wrap="square" rtlCol="0">
            <a:spAutoFit/>
          </a:bodyPr>
          <a:lstStyle/>
          <a:p>
            <a:pPr algn="ctr"/>
            <a:r>
              <a:rPr lang="en-ID" sz="1100" dirty="0">
                <a:latin typeface="Montserrat Light" panose="020B0604020202020204" charset="0"/>
              </a:rPr>
              <a:t>https://www.kaggle.com/adebayo/philadelphia-buildings-database</a:t>
            </a:r>
          </a:p>
        </p:txBody>
      </p:sp>
      <p:grpSp>
        <p:nvGrpSpPr>
          <p:cNvPr id="13" name="Google Shape;9650;p49">
            <a:extLst>
              <a:ext uri="{FF2B5EF4-FFF2-40B4-BE49-F238E27FC236}">
                <a16:creationId xmlns:a16="http://schemas.microsoft.com/office/drawing/2014/main" id="{7F2596E3-FFBB-4272-A169-73D62E724B83}"/>
              </a:ext>
            </a:extLst>
          </p:cNvPr>
          <p:cNvGrpSpPr/>
          <p:nvPr/>
        </p:nvGrpSpPr>
        <p:grpSpPr>
          <a:xfrm>
            <a:off x="4839234" y="3600285"/>
            <a:ext cx="548562" cy="509513"/>
            <a:chOff x="6099375" y="2456075"/>
            <a:chExt cx="337684" cy="314194"/>
          </a:xfrm>
          <a:solidFill>
            <a:srgbClr val="FF0000"/>
          </a:solidFill>
        </p:grpSpPr>
        <p:sp>
          <p:nvSpPr>
            <p:cNvPr id="14" name="Google Shape;9651;p49">
              <a:extLst>
                <a:ext uri="{FF2B5EF4-FFF2-40B4-BE49-F238E27FC236}">
                  <a16:creationId xmlns:a16="http://schemas.microsoft.com/office/drawing/2014/main" id="{97E38B01-3191-4D74-9E1A-0273F34BB961}"/>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652;p49">
              <a:extLst>
                <a:ext uri="{FF2B5EF4-FFF2-40B4-BE49-F238E27FC236}">
                  <a16:creationId xmlns:a16="http://schemas.microsoft.com/office/drawing/2014/main" id="{40C46DEA-7734-4BA7-993F-F712049C1280}"/>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TextBox 15">
            <a:extLst>
              <a:ext uri="{FF2B5EF4-FFF2-40B4-BE49-F238E27FC236}">
                <a16:creationId xmlns:a16="http://schemas.microsoft.com/office/drawing/2014/main" id="{287A92ED-EB7F-431A-B741-57EAFEB07E6A}"/>
              </a:ext>
            </a:extLst>
          </p:cNvPr>
          <p:cNvSpPr txBox="1"/>
          <p:nvPr/>
        </p:nvSpPr>
        <p:spPr>
          <a:xfrm>
            <a:off x="3937276" y="1599689"/>
            <a:ext cx="1969537" cy="307777"/>
          </a:xfrm>
          <a:prstGeom prst="rect">
            <a:avLst/>
          </a:prstGeom>
          <a:solidFill>
            <a:srgbClr val="FFC000"/>
          </a:solidFill>
        </p:spPr>
        <p:txBody>
          <a:bodyPr wrap="square" rtlCol="0">
            <a:spAutoFit/>
          </a:bodyPr>
          <a:lstStyle/>
          <a:p>
            <a:pPr algn="ctr"/>
            <a:r>
              <a:rPr lang="en-US" dirty="0">
                <a:latin typeface="Montserrat Black" panose="020B0604020202020204" charset="0"/>
                <a:ea typeface="EB Garamond" panose="00000500000000000000" pitchFamily="2" charset="0"/>
              </a:rPr>
              <a:t>Data Description </a:t>
            </a:r>
            <a:endParaRPr lang="en-ID" b="1" dirty="0">
              <a:latin typeface="Montserrat Black" panose="020B0604020202020204" charset="0"/>
              <a:ea typeface="EB Garamond" panose="00000500000000000000" pitchFamily="2" charset="0"/>
            </a:endParaRPr>
          </a:p>
        </p:txBody>
      </p:sp>
      <p:sp>
        <p:nvSpPr>
          <p:cNvPr id="18" name="Rectangle: Rounded Corners 17">
            <a:extLst>
              <a:ext uri="{FF2B5EF4-FFF2-40B4-BE49-F238E27FC236}">
                <a16:creationId xmlns:a16="http://schemas.microsoft.com/office/drawing/2014/main" id="{38F310AF-E41A-4791-9288-F0FED0BCAA5F}"/>
              </a:ext>
            </a:extLst>
          </p:cNvPr>
          <p:cNvSpPr/>
          <p:nvPr/>
        </p:nvSpPr>
        <p:spPr>
          <a:xfrm>
            <a:off x="3626748" y="1554479"/>
            <a:ext cx="4814526" cy="2686929"/>
          </a:xfrm>
          <a:prstGeom prst="roundRect">
            <a:avLst/>
          </a:prstGeom>
          <a:noFill/>
          <a:ln>
            <a:solidFill>
              <a:srgbClr val="74C1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TextBox 18">
            <a:extLst>
              <a:ext uri="{FF2B5EF4-FFF2-40B4-BE49-F238E27FC236}">
                <a16:creationId xmlns:a16="http://schemas.microsoft.com/office/drawing/2014/main" id="{C4A656B9-BCD0-4484-92D7-A1605026D43C}"/>
              </a:ext>
            </a:extLst>
          </p:cNvPr>
          <p:cNvSpPr txBox="1"/>
          <p:nvPr/>
        </p:nvSpPr>
        <p:spPr>
          <a:xfrm>
            <a:off x="3860811" y="1942500"/>
            <a:ext cx="4425060" cy="830997"/>
          </a:xfrm>
          <a:prstGeom prst="rect">
            <a:avLst/>
          </a:prstGeom>
          <a:noFill/>
        </p:spPr>
        <p:txBody>
          <a:bodyPr wrap="square" rtlCol="0">
            <a:spAutoFit/>
          </a:bodyPr>
          <a:lstStyle/>
          <a:p>
            <a:pPr algn="ctr"/>
            <a:r>
              <a:rPr lang="en-US" sz="1200" b="0" i="0" dirty="0">
                <a:effectLst/>
                <a:latin typeface="Montserrat Light" panose="020B0604020202020204" charset="0"/>
              </a:rPr>
              <a:t>The </a:t>
            </a:r>
            <a:r>
              <a:rPr lang="en-US" sz="1200" b="1" i="0" dirty="0">
                <a:effectLst/>
                <a:latin typeface="Montserrat Light" panose="020B0604020202020204" charset="0"/>
              </a:rPr>
              <a:t>dataset</a:t>
            </a:r>
            <a:r>
              <a:rPr lang="en-US" sz="1200" b="0" i="0" dirty="0">
                <a:effectLst/>
                <a:latin typeface="Montserrat Light" panose="020B0604020202020204" charset="0"/>
              </a:rPr>
              <a:t> is published by the City of Philadelphia. Original source is from </a:t>
            </a:r>
            <a:r>
              <a:rPr lang="en-US" sz="1200" b="0" i="0" dirty="0">
                <a:effectLst/>
                <a:latin typeface="Montserrat Light" panose="020B0604020202020204" charset="0"/>
                <a:hlinkClick r:id="rId3"/>
              </a:rPr>
              <a:t>https://www.opendataphilly.org/</a:t>
            </a:r>
            <a:r>
              <a:rPr lang="en-US" sz="1200" b="0" i="0" dirty="0">
                <a:effectLst/>
                <a:latin typeface="Montserrat Light" panose="020B0604020202020204" charset="0"/>
              </a:rPr>
              <a:t> . The dataset is about building, property, housing with its specification and price.</a:t>
            </a:r>
            <a:endParaRPr lang="en-ID" sz="1050" dirty="0">
              <a:latin typeface="Montserrat Light" panose="020B0604020202020204" charset="0"/>
            </a:endParaRPr>
          </a:p>
        </p:txBody>
      </p:sp>
      <p:sp>
        <p:nvSpPr>
          <p:cNvPr id="20" name="TextBox 19">
            <a:extLst>
              <a:ext uri="{FF2B5EF4-FFF2-40B4-BE49-F238E27FC236}">
                <a16:creationId xmlns:a16="http://schemas.microsoft.com/office/drawing/2014/main" id="{D73D075D-6DDF-411B-BC34-980DD553C40F}"/>
              </a:ext>
            </a:extLst>
          </p:cNvPr>
          <p:cNvSpPr txBox="1"/>
          <p:nvPr/>
        </p:nvSpPr>
        <p:spPr>
          <a:xfrm>
            <a:off x="3860811" y="2736244"/>
            <a:ext cx="4425060" cy="830997"/>
          </a:xfrm>
          <a:prstGeom prst="rect">
            <a:avLst/>
          </a:prstGeom>
          <a:noFill/>
        </p:spPr>
        <p:txBody>
          <a:bodyPr wrap="square" rtlCol="0">
            <a:spAutoFit/>
          </a:bodyPr>
          <a:lstStyle/>
          <a:p>
            <a:r>
              <a:rPr lang="en-ID" sz="1200" dirty="0">
                <a:latin typeface="Montserrat Light" panose="020B0604020202020204" charset="0"/>
                <a:ea typeface="EB Garamond" panose="00000500000000000000" pitchFamily="2" charset="0"/>
              </a:rPr>
              <a:t>Description of the columns was taken from </a:t>
            </a:r>
            <a:r>
              <a:rPr lang="en-ID" sz="1200" dirty="0">
                <a:solidFill>
                  <a:srgbClr val="00B0F0"/>
                </a:solidFill>
                <a:latin typeface="Montserrat Light" panose="020B0604020202020204" charset="0"/>
                <a:ea typeface="EB Garamond" panose="00000500000000000000" pitchFamily="2" charset="0"/>
              </a:rPr>
              <a:t>www.metadata.phila.gov</a:t>
            </a:r>
            <a:endParaRPr lang="en-US" sz="1200" dirty="0">
              <a:latin typeface="Montserrat Light" panose="020B0604020202020204" charset="0"/>
              <a:ea typeface="EB Garamond" panose="00000500000000000000" pitchFamily="2" charset="0"/>
            </a:endParaRPr>
          </a:p>
          <a:p>
            <a:r>
              <a:rPr lang="en-US" sz="1200" dirty="0">
                <a:latin typeface="Montserrat Light" panose="020B0604020202020204" charset="0"/>
              </a:rPr>
              <a:t>Data contain:</a:t>
            </a:r>
          </a:p>
          <a:p>
            <a:pPr marL="171450" indent="-171450">
              <a:buFont typeface="Arial" panose="020B0604020202020204" pitchFamily="34" charset="0"/>
              <a:buChar char="•"/>
            </a:pPr>
            <a:r>
              <a:rPr lang="en-US" sz="1200" dirty="0">
                <a:latin typeface="Montserrat Light" panose="020B0604020202020204" charset="0"/>
              </a:rPr>
              <a:t>461573 rows and 75 columns</a:t>
            </a:r>
          </a:p>
        </p:txBody>
      </p:sp>
      <p:pic>
        <p:nvPicPr>
          <p:cNvPr id="1028" name="Picture 4" descr="Metadata Catalog | phila.gov">
            <a:extLst>
              <a:ext uri="{FF2B5EF4-FFF2-40B4-BE49-F238E27FC236}">
                <a16:creationId xmlns:a16="http://schemas.microsoft.com/office/drawing/2014/main" id="{28EE6219-A86B-456C-9003-3032F2D5F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443" y="3503940"/>
            <a:ext cx="1772025" cy="754053"/>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707;p22">
            <a:extLst>
              <a:ext uri="{FF2B5EF4-FFF2-40B4-BE49-F238E27FC236}">
                <a16:creationId xmlns:a16="http://schemas.microsoft.com/office/drawing/2014/main" id="{766368B6-3E8B-4E13-8216-B847499A5835}"/>
              </a:ext>
            </a:extLst>
          </p:cNvPr>
          <p:cNvSpPr/>
          <p:nvPr/>
        </p:nvSpPr>
        <p:spPr>
          <a:xfrm>
            <a:off x="1312131" y="3636246"/>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08;p22">
            <a:extLst>
              <a:ext uri="{FF2B5EF4-FFF2-40B4-BE49-F238E27FC236}">
                <a16:creationId xmlns:a16="http://schemas.microsoft.com/office/drawing/2014/main" id="{B3D9C5A0-7EE2-46AA-AFE7-F57ABFC8F885}"/>
              </a:ext>
            </a:extLst>
          </p:cNvPr>
          <p:cNvSpPr/>
          <p:nvPr/>
        </p:nvSpPr>
        <p:spPr>
          <a:xfrm>
            <a:off x="2049551" y="4106739"/>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709;p22">
            <a:extLst>
              <a:ext uri="{FF2B5EF4-FFF2-40B4-BE49-F238E27FC236}">
                <a16:creationId xmlns:a16="http://schemas.microsoft.com/office/drawing/2014/main" id="{C76F6857-E04F-46D3-87EF-09D38332047F}"/>
              </a:ext>
            </a:extLst>
          </p:cNvPr>
          <p:cNvSpPr/>
          <p:nvPr/>
        </p:nvSpPr>
        <p:spPr>
          <a:xfrm>
            <a:off x="2164528" y="4281609"/>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710;p22">
            <a:extLst>
              <a:ext uri="{FF2B5EF4-FFF2-40B4-BE49-F238E27FC236}">
                <a16:creationId xmlns:a16="http://schemas.microsoft.com/office/drawing/2014/main" id="{0D7D6875-DC78-40DF-A00A-91CB0441528C}"/>
              </a:ext>
            </a:extLst>
          </p:cNvPr>
          <p:cNvSpPr/>
          <p:nvPr/>
        </p:nvSpPr>
        <p:spPr>
          <a:xfrm>
            <a:off x="1525613" y="4132830"/>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711;p22">
            <a:extLst>
              <a:ext uri="{FF2B5EF4-FFF2-40B4-BE49-F238E27FC236}">
                <a16:creationId xmlns:a16="http://schemas.microsoft.com/office/drawing/2014/main" id="{1D2C75AA-A3F3-4F69-A986-06107096E0D8}"/>
              </a:ext>
            </a:extLst>
          </p:cNvPr>
          <p:cNvSpPr/>
          <p:nvPr/>
        </p:nvSpPr>
        <p:spPr>
          <a:xfrm>
            <a:off x="2470631" y="4320114"/>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12;p22">
            <a:extLst>
              <a:ext uri="{FF2B5EF4-FFF2-40B4-BE49-F238E27FC236}">
                <a16:creationId xmlns:a16="http://schemas.microsoft.com/office/drawing/2014/main" id="{79E69441-964E-4028-8187-22D2F87E4FB9}"/>
              </a:ext>
            </a:extLst>
          </p:cNvPr>
          <p:cNvSpPr/>
          <p:nvPr/>
        </p:nvSpPr>
        <p:spPr>
          <a:xfrm>
            <a:off x="2836950" y="4281609"/>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13;p22">
            <a:extLst>
              <a:ext uri="{FF2B5EF4-FFF2-40B4-BE49-F238E27FC236}">
                <a16:creationId xmlns:a16="http://schemas.microsoft.com/office/drawing/2014/main" id="{B38BE3BB-EB4D-4CA9-BE4E-B097EADF45E9}"/>
              </a:ext>
            </a:extLst>
          </p:cNvPr>
          <p:cNvSpPr/>
          <p:nvPr/>
        </p:nvSpPr>
        <p:spPr>
          <a:xfrm>
            <a:off x="1197638" y="3604002"/>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716;p22">
            <a:extLst>
              <a:ext uri="{FF2B5EF4-FFF2-40B4-BE49-F238E27FC236}">
                <a16:creationId xmlns:a16="http://schemas.microsoft.com/office/drawing/2014/main" id="{F5036009-62E8-49A3-ACA9-D20C3620F147}"/>
              </a:ext>
            </a:extLst>
          </p:cNvPr>
          <p:cNvSpPr/>
          <p:nvPr/>
        </p:nvSpPr>
        <p:spPr>
          <a:xfrm>
            <a:off x="2993425" y="4257993"/>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068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4911</TotalTime>
  <Words>2880</Words>
  <Application>Microsoft Office PowerPoint</Application>
  <PresentationFormat>On-screen Show (16:9)</PresentationFormat>
  <Paragraphs>438</Paragraphs>
  <Slides>65</Slides>
  <Notes>16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Oswald</vt:lpstr>
      <vt:lpstr>Segoe UI</vt:lpstr>
      <vt:lpstr>Montserrat ExtraBold</vt:lpstr>
      <vt:lpstr>Arial</vt:lpstr>
      <vt:lpstr>Proxima Nova</vt:lpstr>
      <vt:lpstr>Courier New</vt:lpstr>
      <vt:lpstr>Proxima Nova Semibold</vt:lpstr>
      <vt:lpstr>Montserrat Black</vt:lpstr>
      <vt:lpstr>EB Garamond</vt:lpstr>
      <vt:lpstr>Squada One</vt:lpstr>
      <vt:lpstr>Fira Sans Extra Condensed Medium</vt:lpstr>
      <vt:lpstr>Montserrat Light</vt:lpstr>
      <vt:lpstr>Real Estate Marketing Plan </vt:lpstr>
      <vt:lpstr>SlidesGo Final Pages</vt:lpstr>
      <vt:lpstr>Seaborn Group</vt:lpstr>
      <vt:lpstr>Meet Our Team (Seaborn Group)</vt:lpstr>
      <vt:lpstr>PowerPoint Presentation</vt:lpstr>
      <vt:lpstr>PowerPoint Presentation</vt:lpstr>
      <vt:lpstr>OUR PROJECTS</vt:lpstr>
      <vt:lpstr>Business Problems</vt:lpstr>
      <vt:lpstr>Goals</vt:lpstr>
      <vt:lpstr>PowerPoint Presentation</vt:lpstr>
      <vt:lpstr>DATA COLLECTION</vt:lpstr>
      <vt:lpstr>DATA CLEANING</vt:lpstr>
      <vt:lpstr>Data Cleaning</vt:lpstr>
      <vt:lpstr>Data Cleaning</vt:lpstr>
      <vt:lpstr>PowerPoint Presentation</vt:lpstr>
      <vt:lpstr>Data Understanding &amp; Data Cleaning</vt:lpstr>
      <vt:lpstr>DATA CLEANING</vt:lpstr>
      <vt:lpstr>PowerPoint Presentation</vt:lpstr>
      <vt:lpstr>UNSUPERVISED MACHINE LEARNING (CLUSTERING)</vt:lpstr>
      <vt:lpstr>CLUSTERING</vt:lpstr>
      <vt:lpstr>KMEANS CLUSTERING</vt:lpstr>
      <vt:lpstr>CLUSTERING</vt:lpstr>
      <vt:lpstr>KMEANS CLUSTERING</vt:lpstr>
      <vt:lpstr>SEGMENT INTERPRETATION</vt:lpstr>
      <vt:lpstr>SEGMENT INTERPRETATION</vt:lpstr>
      <vt:lpstr>SEGMENT INTERPRETATION</vt:lpstr>
      <vt:lpstr>PowerPoint Presentation</vt:lpstr>
      <vt:lpstr>PowerPoint Presentation</vt:lpstr>
      <vt:lpstr>PowerPoint Presentation</vt:lpstr>
      <vt:lpstr>PowerPoint Presentation</vt:lpstr>
      <vt:lpstr>EXPLORATORY DATA ANALYSIS REGRESSION</vt:lpstr>
      <vt:lpstr>EXPLORATORY DATA ANALYSIS REGRESSION</vt:lpstr>
      <vt:lpstr>EXPLORATORY DATA ANALYSIS REGRESSION</vt:lpstr>
      <vt:lpstr>EXPLORATORY DATA ANALYSIS REGRESSION</vt:lpstr>
      <vt:lpstr>EXPLORATORY DATA ANALYSIS REGRESSION</vt:lpstr>
      <vt:lpstr>EXPLORATORY DATA ANALYSIS REGRESSION</vt:lpstr>
      <vt:lpstr>EXPLORATORY DATA ANALYSIS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CLASSIFICATION</vt:lpstr>
      <vt:lpstr>EXPLORATORY DATA ANALYSIS CLASSIFICATION</vt:lpstr>
      <vt:lpstr>PowerPoint Presentation</vt:lpstr>
      <vt:lpstr>Machine Learning Modelling</vt:lpstr>
      <vt:lpstr>PowerPoint Presentation</vt:lpstr>
      <vt:lpstr>PowerPoint Presentation</vt:lpstr>
      <vt:lpstr>Recommender System Workflow</vt:lpstr>
      <vt:lpstr>PowerPoint Presentation</vt:lpstr>
      <vt:lpstr>PowerPoint Presentation</vt:lpstr>
      <vt:lpstr>PowerPoint Presentation</vt:lpstr>
      <vt:lpstr>PowerPoint Presentation</vt:lpstr>
      <vt:lpstr>PowerPoint Presentation</vt:lpstr>
      <vt:lpstr>PROJECT RECOMMENDATION REGRESSION</vt:lpstr>
      <vt:lpstr>PROJECT RECOMMENDATION CLASSIFICATION</vt:lpstr>
      <vt:lpstr>PowerPoint Presentation</vt:lpstr>
      <vt:lpstr>CONCLUSION &amp; RECOMMENDATION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Seaborn Group</dc:title>
  <dc:creator>Elvin Fatkhunnuha</dc:creator>
  <cp:lastModifiedBy>Albert Aldo</cp:lastModifiedBy>
  <cp:revision>146</cp:revision>
  <dcterms:modified xsi:type="dcterms:W3CDTF">2021-06-23T05:10:29Z</dcterms:modified>
</cp:coreProperties>
</file>